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7"/>
  </p:notesMasterIdLst>
  <p:handoutMasterIdLst>
    <p:handoutMasterId r:id="rId38"/>
  </p:handoutMasterIdLst>
  <p:sldIdLst>
    <p:sldId id="318" r:id="rId5"/>
    <p:sldId id="320" r:id="rId6"/>
    <p:sldId id="1820" r:id="rId7"/>
    <p:sldId id="1838" r:id="rId8"/>
    <p:sldId id="1824" r:id="rId9"/>
    <p:sldId id="1797" r:id="rId10"/>
    <p:sldId id="1798" r:id="rId11"/>
    <p:sldId id="1799" r:id="rId12"/>
    <p:sldId id="1818" r:id="rId13"/>
    <p:sldId id="1839" r:id="rId14"/>
    <p:sldId id="1819" r:id="rId15"/>
    <p:sldId id="1825" r:id="rId16"/>
    <p:sldId id="1823" r:id="rId17"/>
    <p:sldId id="1806" r:id="rId18"/>
    <p:sldId id="1807" r:id="rId19"/>
    <p:sldId id="1811" r:id="rId20"/>
    <p:sldId id="1813" r:id="rId21"/>
    <p:sldId id="1826" r:id="rId22"/>
    <p:sldId id="1822" r:id="rId23"/>
    <p:sldId id="1821" r:id="rId24"/>
    <p:sldId id="1834" r:id="rId25"/>
    <p:sldId id="1835" r:id="rId26"/>
    <p:sldId id="1828" r:id="rId27"/>
    <p:sldId id="1836" r:id="rId28"/>
    <p:sldId id="1837" r:id="rId29"/>
    <p:sldId id="1832" r:id="rId30"/>
    <p:sldId id="1829" r:id="rId31"/>
    <p:sldId id="1833" r:id="rId32"/>
    <p:sldId id="1831" r:id="rId33"/>
    <p:sldId id="1830" r:id="rId34"/>
    <p:sldId id="313" r:id="rId35"/>
    <p:sldId id="264" r:id="rId36"/>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C2F"/>
    <a:srgbClr val="C59C27"/>
    <a:srgbClr val="D13940"/>
    <a:srgbClr val="EF9A1A"/>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6" autoAdjust="0"/>
    <p:restoredTop sz="96571" autoAdjust="0"/>
  </p:normalViewPr>
  <p:slideViewPr>
    <p:cSldViewPr snapToGrid="0" showGuides="1">
      <p:cViewPr varScale="1">
        <p:scale>
          <a:sx n="121" d="100"/>
          <a:sy n="121" d="100"/>
        </p:scale>
        <p:origin x="418" y="86"/>
      </p:cViewPr>
      <p:guideLst>
        <p:guide orient="horz" pos="888"/>
        <p:guide pos="3839"/>
      </p:guideLst>
    </p:cSldViewPr>
  </p:slideViewPr>
  <p:notesTextViewPr>
    <p:cViewPr>
      <p:scale>
        <a:sx n="1" d="1"/>
        <a:sy n="1" d="1"/>
      </p:scale>
      <p:origin x="0" y="0"/>
    </p:cViewPr>
  </p:notesTextViewPr>
  <p:sorterViewPr>
    <p:cViewPr varScale="1">
      <p:scale>
        <a:sx n="1" d="1"/>
        <a:sy n="1" d="1"/>
      </p:scale>
      <p:origin x="0" y="-6368"/>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7/20/2020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7/20/2020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015"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4862" y="6497543"/>
            <a:ext cx="4059169" cy="218473"/>
          </a:xfrm>
          <a:prstGeom prst="rect">
            <a:avLst/>
          </a:prstGeom>
        </p:spPr>
        <p:txBody>
          <a:bodyPr/>
          <a:lstStyle>
            <a:lvl1pPr>
              <a:defRPr sz="1400">
                <a:latin typeface="Calibri"/>
                <a:cs typeface="Calibri"/>
              </a:defRPr>
            </a:lvl1pPr>
          </a:lstStyle>
          <a:p>
            <a:r>
              <a:rPr lang="en-US" dirty="0"/>
              <a:t>SC17, Denver, CO 	Michael Heroux</a:t>
            </a:r>
          </a:p>
        </p:txBody>
      </p:sp>
    </p:spTree>
    <p:extLst>
      <p:ext uri="{BB962C8B-B14F-4D97-AF65-F5344CB8AC3E}">
        <p14:creationId xmlns:p14="http://schemas.microsoft.com/office/powerpoint/2010/main" val="3130728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2"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icholaslewis.org/imperial-college-uk-covid-19-numbers-dont-seem-to-add-up/" TargetMode="External"/><Relationship Id="rId7" Type="http://schemas.openxmlformats.org/officeDocument/2006/relationships/hyperlink" Target="http://doi.org/10.5281/zenodo.3865491" TargetMode="External"/><Relationship Id="rId2" Type="http://schemas.openxmlformats.org/officeDocument/2006/relationships/hyperlink" Target="https://www.nature.com/articles/d41586-020-01003-6" TargetMode="External"/><Relationship Id="rId1" Type="http://schemas.openxmlformats.org/officeDocument/2006/relationships/slideLayout" Target="../slideLayouts/slideLayout2.xml"/><Relationship Id="rId6" Type="http://schemas.openxmlformats.org/officeDocument/2006/relationships/hyperlink" Target="https://philbull.wordpress.com/2020/05/10/why-you-can-ignore-reviews-of-scientific-code-by-commercial-software-developers/amp/" TargetMode="External"/><Relationship Id="rId5" Type="http://schemas.openxmlformats.org/officeDocument/2006/relationships/hyperlink" Target="https://github.com/mrc-ide/covid-sim/issues/116" TargetMode="External"/><Relationship Id="rId4" Type="http://schemas.openxmlformats.org/officeDocument/2006/relationships/hyperlink" Target="https://www.foxnews.com/world/imperial-college-britain-coronavirus-lockdown-buggy-mess-unreliab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c19.supercomputing.org/submit/reproducibility-initiative/" TargetMode="External"/><Relationship Id="rId2" Type="http://schemas.openxmlformats.org/officeDocument/2006/relationships/hyperlink" Target="https://sc20.supercomputing.org/submit/transparency-reproducibility-initiativ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toms.acm.org/replicated-computational-results.cfm" TargetMode="External"/><Relationship Id="rId2" Type="http://schemas.openxmlformats.org/officeDocument/2006/relationships/hyperlink" Target="http://fursin.net/reproducibility.html" TargetMode="External"/><Relationship Id="rId1" Type="http://schemas.openxmlformats.org/officeDocument/2006/relationships/slideLayout" Target="../slideLayouts/slideLayout2.xml"/><Relationship Id="rId5" Type="http://schemas.openxmlformats.org/officeDocument/2006/relationships/hyperlink" Target="https://www.niso.org/niso-io/2019/01/new-niso-project-badging-scheme-reproducibility-computational-and-computing" TargetMode="External"/><Relationship Id="rId4" Type="http://schemas.openxmlformats.org/officeDocument/2006/relationships/hyperlink" Target="https://www.acm.org/publications/policies/artifact-review-badg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oi.org/10.6084/m9.figshare.1191839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dx.doi.org/10.1145/274301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3.xml"/><Relationship Id="rId5" Type="http://schemas.openxmlformats.org/officeDocument/2006/relationships/hyperlink" Target="https://cfwebprod.sandia.gov/cfdocs/CompResearch/docs/SAND2018-11186.pdf" TargetMode="External"/><Relationship Id="rId4" Type="http://schemas.openxmlformats.org/officeDocument/2006/relationships/hyperlink" Target="https://www.nap.edu/catalog/25303/reproducibility-and-replicability-in-sci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nytimes.com/2015/08/28/science/many-social-science-findings-not-as-strong-as-claimed-study-says.html"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1A77B7-F99D-49EA-A49F-D263718C48D7}"/>
              </a:ext>
            </a:extLst>
          </p:cNvPr>
          <p:cNvSpPr>
            <a:spLocks noGrp="1"/>
          </p:cNvSpPr>
          <p:nvPr>
            <p:ph type="ctrTitle"/>
          </p:nvPr>
        </p:nvSpPr>
        <p:spPr/>
        <p:txBody>
          <a:bodyPr/>
          <a:lstStyle/>
          <a:p>
            <a:r>
              <a:rPr lang="en-US" dirty="0"/>
              <a:t>Improving Reproducibility Through Better Software Practices</a:t>
            </a:r>
          </a:p>
        </p:txBody>
      </p:sp>
      <p:sp>
        <p:nvSpPr>
          <p:cNvPr id="5" name="Subtitle 4">
            <a:extLst>
              <a:ext uri="{FF2B5EF4-FFF2-40B4-BE49-F238E27FC236}">
                <a16:creationId xmlns:a16="http://schemas.microsoft.com/office/drawing/2014/main" id="{E9C36191-4CD4-4D95-BBB8-C25F2055F697}"/>
              </a:ext>
            </a:extLst>
          </p:cNvPr>
          <p:cNvSpPr>
            <a:spLocks noGrp="1"/>
          </p:cNvSpPr>
          <p:nvPr>
            <p:ph type="subTitle" idx="1"/>
          </p:nvPr>
        </p:nvSpPr>
        <p:spPr>
          <a:xfrm>
            <a:off x="3177632" y="1844224"/>
            <a:ext cx="8292317" cy="2855300"/>
          </a:xfrm>
        </p:spPr>
        <p:txBody>
          <a:bodyPr/>
          <a:lstStyle/>
          <a:p>
            <a:r>
              <a:rPr lang="en-US" u="sng" dirty="0"/>
              <a:t>David E. Bernholdt</a:t>
            </a:r>
            <a:r>
              <a:rPr lang="en-US" dirty="0"/>
              <a:t>, David Rogers</a:t>
            </a:r>
            <a:br>
              <a:rPr lang="en-US" u="sng" dirty="0"/>
            </a:br>
            <a:r>
              <a:rPr lang="en-US" sz="2000" dirty="0"/>
              <a:t>Oak Ridge National Laboratory</a:t>
            </a:r>
          </a:p>
          <a:p>
            <a:r>
              <a:rPr lang="en-US" dirty="0"/>
              <a:t>Michael A. </a:t>
            </a:r>
            <a:r>
              <a:rPr lang="en-US" dirty="0" err="1"/>
              <a:t>Heroux</a:t>
            </a:r>
            <a:br>
              <a:rPr lang="en-US" sz="2000" dirty="0"/>
            </a:br>
            <a:r>
              <a:rPr lang="en-US" sz="2000" dirty="0"/>
              <a:t>Sandia National Laboratories</a:t>
            </a:r>
          </a:p>
          <a:p>
            <a:r>
              <a:rPr lang="en-US" sz="2000" dirty="0"/>
              <a:t>Better Scientific Software Tutorial</a:t>
            </a:r>
            <a:br>
              <a:rPr lang="en-US" sz="2000" dirty="0"/>
            </a:br>
            <a:r>
              <a:rPr lang="en-US" sz="2000" dirty="0"/>
              <a:t>RF </a:t>
            </a:r>
            <a:r>
              <a:rPr lang="en-US" sz="2000" dirty="0" err="1"/>
              <a:t>SciDAC</a:t>
            </a:r>
            <a:r>
              <a:rPr lang="en-US" sz="2000" dirty="0"/>
              <a:t> 2020 Workshop</a:t>
            </a:r>
          </a:p>
        </p:txBody>
      </p:sp>
      <p:pic>
        <p:nvPicPr>
          <p:cNvPr id="6" name="Picture 2" descr="https://licensebuttons.net/l/by/4.0/88x31.png">
            <a:extLst>
              <a:ext uri="{FF2B5EF4-FFF2-40B4-BE49-F238E27FC236}">
                <a16:creationId xmlns:a16="http://schemas.microsoft.com/office/drawing/2014/main" id="{24EAF368-FA38-4254-8E55-6E4D8722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6FBB1C-6D6D-47D4-86AC-DD5BECCBEE38}"/>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pic>
        <p:nvPicPr>
          <p:cNvPr id="8" name="Picture 7">
            <a:extLst>
              <a:ext uri="{FF2B5EF4-FFF2-40B4-BE49-F238E27FC236}">
                <a16:creationId xmlns:a16="http://schemas.microsoft.com/office/drawing/2014/main" id="{5E19A2B9-BE5E-4ECD-965E-E23196D86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spTree>
    <p:extLst>
      <p:ext uri="{BB962C8B-B14F-4D97-AF65-F5344CB8AC3E}">
        <p14:creationId xmlns:p14="http://schemas.microsoft.com/office/powerpoint/2010/main" val="13651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a:xfrm>
            <a:off x="285616" y="127001"/>
            <a:ext cx="11372473" cy="914400"/>
          </a:xfrm>
        </p:spPr>
        <p:txBody>
          <a:bodyPr/>
          <a:lstStyle/>
          <a:p>
            <a:r>
              <a:rPr lang="en-US" dirty="0"/>
              <a:t>Research Software Used in Policymaking gets Scrutiny</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a:xfrm>
            <a:off x="595967" y="736600"/>
            <a:ext cx="11369809" cy="4383038"/>
          </a:xfrm>
        </p:spPr>
        <p:txBody>
          <a:bodyPr/>
          <a:lstStyle/>
          <a:p>
            <a:r>
              <a:rPr lang="en-US" sz="2000" dirty="0"/>
              <a:t>Mar. 16: Neil Ferguson (Imperial College) briefed UK Parliament on epidemiological modeling of COVID-19 pandemic</a:t>
            </a:r>
          </a:p>
          <a:p>
            <a:pPr lvl="1">
              <a:spcBef>
                <a:spcPts val="200"/>
              </a:spcBef>
            </a:pPr>
            <a:r>
              <a:rPr lang="en-US" sz="1600" dirty="0"/>
              <a:t>Epidemiological models like this helped prompt government action, but have lots of assumptions</a:t>
            </a:r>
          </a:p>
          <a:p>
            <a:pPr>
              <a:spcBef>
                <a:spcPts val="800"/>
              </a:spcBef>
            </a:pPr>
            <a:r>
              <a:rPr lang="en-US" sz="2000" dirty="0"/>
              <a:t>April 1: Nicholas Lewis (independent climate science researcher in UK) can’t easily see where some of the assumptions come from – publishes a blog article</a:t>
            </a:r>
          </a:p>
          <a:p>
            <a:pPr>
              <a:spcBef>
                <a:spcPts val="800"/>
              </a:spcBef>
            </a:pPr>
            <a:r>
              <a:rPr lang="en-US" sz="2000" dirty="0"/>
              <a:t>April 22: Imperial collaborates with Microsoft to refactor and clean up the code, which is released on GitHub</a:t>
            </a:r>
          </a:p>
          <a:p>
            <a:pPr>
              <a:spcBef>
                <a:spcPts val="800"/>
              </a:spcBef>
            </a:pPr>
            <a:r>
              <a:rPr lang="en-US" sz="2000" dirty="0"/>
              <a:t>May 16: Daily Telegraph and Fox News sensationalize the story</a:t>
            </a:r>
            <a:r>
              <a:rPr lang="en-US" sz="1600" dirty="0"/>
              <a:t> </a:t>
            </a:r>
          </a:p>
          <a:p>
            <a:pPr lvl="1">
              <a:spcBef>
                <a:spcPts val="200"/>
              </a:spcBef>
            </a:pPr>
            <a:r>
              <a:rPr lang="en-US" sz="1600" dirty="0"/>
              <a:t>“In our commercial reality, we would fire anyone for developing code like this and any business that relied on it to produce software for sale would likely go bust,” David Richards, co-founder of British data technology company </a:t>
            </a:r>
            <a:r>
              <a:rPr lang="en-US" sz="1600" dirty="0" err="1"/>
              <a:t>WANdisco</a:t>
            </a:r>
            <a:endParaRPr lang="en-US" sz="1600" dirty="0"/>
          </a:p>
          <a:p>
            <a:pPr>
              <a:spcBef>
                <a:spcPts val="800"/>
              </a:spcBef>
            </a:pPr>
            <a:r>
              <a:rPr lang="en-US" sz="2000" dirty="0"/>
              <a:t>May 29: CODECHECK independently reproduces paper reporting Imperial’s results</a:t>
            </a:r>
          </a:p>
          <a:p>
            <a:pPr>
              <a:spcBef>
                <a:spcPts val="800"/>
              </a:spcBef>
            </a:pPr>
            <a:r>
              <a:rPr lang="en-US" sz="2000" i="1" dirty="0"/>
              <a:t>Documentation and test cases become more critical as the code’s results became more relevant!</a:t>
            </a:r>
          </a:p>
        </p:txBody>
      </p:sp>
      <p:sp>
        <p:nvSpPr>
          <p:cNvPr id="5" name="TextBox 4">
            <a:extLst>
              <a:ext uri="{FF2B5EF4-FFF2-40B4-BE49-F238E27FC236}">
                <a16:creationId xmlns:a16="http://schemas.microsoft.com/office/drawing/2014/main" id="{36CF2F71-DEDB-F441-8D41-E2C0586ABB9A}"/>
              </a:ext>
            </a:extLst>
          </p:cNvPr>
          <p:cNvSpPr txBox="1"/>
          <p:nvPr/>
        </p:nvSpPr>
        <p:spPr>
          <a:xfrm>
            <a:off x="921409" y="4775697"/>
            <a:ext cx="10573023" cy="1348061"/>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hlinkClick r:id="rId2"/>
              </a:rPr>
              <a:t>https://www.nature.com/articles/d41586-020-01003-6</a:t>
            </a:r>
            <a:endParaRPr lang="en-US" sz="1400" dirty="0"/>
          </a:p>
          <a:p>
            <a:pPr>
              <a:lnSpc>
                <a:spcPct val="90000"/>
              </a:lnSpc>
            </a:pPr>
            <a:r>
              <a:rPr lang="en-US" sz="1400" dirty="0">
                <a:hlinkClick r:id="rId3"/>
              </a:rPr>
              <a:t>https://www.nicholaslewis.org/imperial-college-uk-covid-19-numbers-dont-seem-to-add-up/</a:t>
            </a:r>
            <a:endParaRPr lang="en-US" sz="1400" dirty="0"/>
          </a:p>
          <a:p>
            <a:pPr>
              <a:lnSpc>
                <a:spcPct val="90000"/>
              </a:lnSpc>
            </a:pPr>
            <a:r>
              <a:rPr lang="en-US" sz="1400" dirty="0">
                <a:hlinkClick r:id="rId4"/>
              </a:rPr>
              <a:t>https://www.foxnews.com/world/imperial-college-britain-coronavirus-lockdown-buggy-mess-unreliable</a:t>
            </a:r>
            <a:endParaRPr lang="en-US" sz="1400" dirty="0"/>
          </a:p>
          <a:p>
            <a:pPr>
              <a:lnSpc>
                <a:spcPct val="90000"/>
              </a:lnSpc>
            </a:pPr>
            <a:r>
              <a:rPr lang="en-US" sz="1400" dirty="0">
                <a:hlinkClick r:id="rId5"/>
              </a:rPr>
              <a:t>https://github.com/mrc-ide/covid-sim/issues/116</a:t>
            </a:r>
            <a:r>
              <a:rPr lang="en-US" sz="1400" dirty="0"/>
              <a:t> ‘’There appears to be a bug in either the creation or re-use of the network file’’</a:t>
            </a:r>
          </a:p>
          <a:p>
            <a:pPr>
              <a:lnSpc>
                <a:spcPct val="90000"/>
              </a:lnSpc>
            </a:pPr>
            <a:r>
              <a:rPr lang="en-US" sz="1400" dirty="0">
                <a:hlinkClick r:id="rId6"/>
              </a:rPr>
              <a:t>https://philbull.wordpress.com/2020/05/10/why-you-can-ignore-reviews-of-scientific-code-by-commercial-software-developers/amp/</a:t>
            </a:r>
            <a:endParaRPr lang="en-US" sz="1400" dirty="0"/>
          </a:p>
          <a:p>
            <a:pPr>
              <a:lnSpc>
                <a:spcPct val="90000"/>
              </a:lnSpc>
            </a:pPr>
            <a:r>
              <a:rPr lang="en-US" sz="1400" dirty="0">
                <a:hlinkClick r:id="rId7"/>
              </a:rPr>
              <a:t>http://doi.org/10.5281/zenodo.3865491</a:t>
            </a:r>
            <a:endParaRPr lang="en-US" sz="1400" dirty="0"/>
          </a:p>
        </p:txBody>
      </p:sp>
    </p:spTree>
    <p:extLst>
      <p:ext uri="{BB962C8B-B14F-4D97-AF65-F5344CB8AC3E}">
        <p14:creationId xmlns:p14="http://schemas.microsoft.com/office/powerpoint/2010/main" val="3297713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33E54-E07F-40D0-AAF9-603545181CBC}"/>
              </a:ext>
            </a:extLst>
          </p:cNvPr>
          <p:cNvSpPr>
            <a:spLocks noGrp="1"/>
          </p:cNvSpPr>
          <p:nvPr>
            <p:ph idx="1"/>
          </p:nvPr>
        </p:nvSpPr>
        <p:spPr>
          <a:xfrm>
            <a:off x="365760" y="1405111"/>
            <a:ext cx="11369809" cy="4047778"/>
          </a:xfrm>
        </p:spPr>
        <p:txBody>
          <a:bodyPr anchor="ctr" anchorCtr="0"/>
          <a:lstStyle/>
          <a:p>
            <a:pPr marL="0" indent="0" algn="ctr">
              <a:buNone/>
            </a:pPr>
            <a:r>
              <a:rPr lang="en-US" sz="4400" dirty="0"/>
              <a:t>Science through computing is, </a:t>
            </a:r>
            <a:br>
              <a:rPr lang="en-US" sz="4400" dirty="0"/>
            </a:br>
            <a:r>
              <a:rPr lang="en-US" sz="4400" dirty="0"/>
              <a:t>at best, </a:t>
            </a:r>
            <a:br>
              <a:rPr lang="en-US" sz="4400" dirty="0"/>
            </a:br>
            <a:r>
              <a:rPr lang="en-US" sz="4400" dirty="0"/>
              <a:t>as credible as the software that produces it!</a:t>
            </a:r>
          </a:p>
        </p:txBody>
      </p:sp>
    </p:spTree>
    <p:extLst>
      <p:ext uri="{BB962C8B-B14F-4D97-AF65-F5344CB8AC3E}">
        <p14:creationId xmlns:p14="http://schemas.microsoft.com/office/powerpoint/2010/main" val="242292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4CA9EB-43C1-42C5-96E8-92A150169E08}"/>
              </a:ext>
            </a:extLst>
          </p:cNvPr>
          <p:cNvSpPr>
            <a:spLocks noGrp="1"/>
          </p:cNvSpPr>
          <p:nvPr>
            <p:ph type="title"/>
          </p:nvPr>
        </p:nvSpPr>
        <p:spPr/>
        <p:txBody>
          <a:bodyPr/>
          <a:lstStyle/>
          <a:p>
            <a:r>
              <a:rPr lang="en-US" dirty="0"/>
              <a:t>(Additional) Incentives for Paying Attention to Reproducibility</a:t>
            </a:r>
          </a:p>
        </p:txBody>
      </p:sp>
    </p:spTree>
    <p:extLst>
      <p:ext uri="{BB962C8B-B14F-4D97-AF65-F5344CB8AC3E}">
        <p14:creationId xmlns:p14="http://schemas.microsoft.com/office/powerpoint/2010/main" val="175784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8855-A57F-4215-A768-115A3708E346}"/>
              </a:ext>
            </a:extLst>
          </p:cNvPr>
          <p:cNvSpPr>
            <a:spLocks noGrp="1"/>
          </p:cNvSpPr>
          <p:nvPr>
            <p:ph type="title"/>
          </p:nvPr>
        </p:nvSpPr>
        <p:spPr/>
        <p:txBody>
          <a:bodyPr/>
          <a:lstStyle/>
          <a:p>
            <a:r>
              <a:rPr lang="en-US" dirty="0"/>
              <a:t>Reproducibility and Supercomputing</a:t>
            </a:r>
          </a:p>
        </p:txBody>
      </p:sp>
      <p:sp>
        <p:nvSpPr>
          <p:cNvPr id="3" name="Content Placeholder 2">
            <a:extLst>
              <a:ext uri="{FF2B5EF4-FFF2-40B4-BE49-F238E27FC236}">
                <a16:creationId xmlns:a16="http://schemas.microsoft.com/office/drawing/2014/main" id="{14DD3804-D1BC-40B2-8D0D-D96BD5828410}"/>
              </a:ext>
            </a:extLst>
          </p:cNvPr>
          <p:cNvSpPr>
            <a:spLocks noGrp="1"/>
          </p:cNvSpPr>
          <p:nvPr>
            <p:ph idx="1"/>
          </p:nvPr>
        </p:nvSpPr>
        <p:spPr>
          <a:xfrm>
            <a:off x="365760" y="1016921"/>
            <a:ext cx="8120149" cy="4047778"/>
          </a:xfrm>
        </p:spPr>
        <p:txBody>
          <a:bodyPr/>
          <a:lstStyle/>
          <a:p>
            <a:r>
              <a:rPr lang="en-US" dirty="0"/>
              <a:t>Supercomputer cycles are scarce resources</a:t>
            </a:r>
          </a:p>
          <a:p>
            <a:r>
              <a:rPr lang="en-US" dirty="0"/>
              <a:t>No one wants to spend their precious allocation running simulations two or three times to be confident of the results</a:t>
            </a:r>
          </a:p>
          <a:p>
            <a:pPr lvl="1">
              <a:spcBef>
                <a:spcPts val="200"/>
              </a:spcBef>
            </a:pPr>
            <a:r>
              <a:rPr lang="en-US" dirty="0"/>
              <a:t>Though this ends up happening more than most people admit</a:t>
            </a:r>
          </a:p>
          <a:p>
            <a:pPr lvl="1">
              <a:spcBef>
                <a:spcPts val="200"/>
              </a:spcBef>
            </a:pPr>
            <a:r>
              <a:rPr lang="en-US" dirty="0"/>
              <a:t>And it could still be wrong!</a:t>
            </a:r>
          </a:p>
          <a:p>
            <a:r>
              <a:rPr lang="en-US" dirty="0"/>
              <a:t>But lots of people need to have confidence in your results</a:t>
            </a:r>
          </a:p>
          <a:p>
            <a:pPr lvl="1">
              <a:spcBef>
                <a:spcPts val="200"/>
              </a:spcBef>
            </a:pPr>
            <a:r>
              <a:rPr lang="en-US" dirty="0"/>
              <a:t>You</a:t>
            </a:r>
          </a:p>
          <a:p>
            <a:pPr lvl="1">
              <a:spcBef>
                <a:spcPts val="200"/>
              </a:spcBef>
            </a:pPr>
            <a:r>
              <a:rPr lang="en-US" dirty="0"/>
              <a:t>Your project lead or boss</a:t>
            </a:r>
          </a:p>
          <a:p>
            <a:pPr lvl="1">
              <a:spcBef>
                <a:spcPts val="200"/>
              </a:spcBef>
            </a:pPr>
            <a:r>
              <a:rPr lang="en-US" dirty="0"/>
              <a:t>Your sponsor</a:t>
            </a:r>
          </a:p>
          <a:p>
            <a:pPr lvl="1">
              <a:spcBef>
                <a:spcPts val="200"/>
              </a:spcBef>
            </a:pPr>
            <a:r>
              <a:rPr lang="en-US" dirty="0"/>
              <a:t>Your reviewers or referees</a:t>
            </a:r>
          </a:p>
          <a:p>
            <a:pPr lvl="1">
              <a:spcBef>
                <a:spcPts val="200"/>
              </a:spcBef>
            </a:pPr>
            <a:r>
              <a:rPr lang="en-US" dirty="0"/>
              <a:t>Your readers</a:t>
            </a:r>
          </a:p>
          <a:p>
            <a:r>
              <a:rPr lang="en-US" dirty="0"/>
              <a:t>Need to think about how to build credibility </a:t>
            </a:r>
            <a:r>
              <a:rPr lang="en-US" i="1" dirty="0"/>
              <a:t>without</a:t>
            </a:r>
            <a:r>
              <a:rPr lang="en-US" dirty="0"/>
              <a:t> repeating runs</a:t>
            </a:r>
          </a:p>
        </p:txBody>
      </p:sp>
      <p:pic>
        <p:nvPicPr>
          <p:cNvPr id="4" name="Picture 4" descr="Image result for olcf frontier images">
            <a:extLst>
              <a:ext uri="{FF2B5EF4-FFF2-40B4-BE49-F238E27FC236}">
                <a16:creationId xmlns:a16="http://schemas.microsoft.com/office/drawing/2014/main" id="{99122304-45CB-4B98-BF7B-424A418D26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98228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olcf frontier images">
            <a:extLst>
              <a:ext uri="{FF2B5EF4-FFF2-40B4-BE49-F238E27FC236}">
                <a16:creationId xmlns:a16="http://schemas.microsoft.com/office/drawing/2014/main" id="{0C1CA16A-464F-4888-AD9D-AAA4648CD5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2790626"/>
            <a:ext cx="3707315" cy="1611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olcf frontier images">
            <a:extLst>
              <a:ext uri="{FF2B5EF4-FFF2-40B4-BE49-F238E27FC236}">
                <a16:creationId xmlns:a16="http://schemas.microsoft.com/office/drawing/2014/main" id="{067B18C9-2168-4A87-9FDB-18386A4F8A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86749" y="4598966"/>
            <a:ext cx="3707315" cy="161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7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0"/>
                            </p:stCondLst>
                            <p:childTnLst>
                              <p:par>
                                <p:cTn id="8" presetID="1" presetClass="entr" presetSubtype="0" fill="hold" nodeType="afterEffect">
                                  <p:stCondLst>
                                    <p:cond delay="50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097" y="197725"/>
            <a:ext cx="11372473" cy="510909"/>
          </a:xfrm>
        </p:spPr>
        <p:txBody>
          <a:bodyPr>
            <a:normAutofit/>
          </a:bodyPr>
          <a:lstStyle/>
          <a:p>
            <a:r>
              <a:rPr lang="en-US" b="0" dirty="0"/>
              <a:t> ACM TOMS Reproducible Computational Results (RCR)</a:t>
            </a:r>
          </a:p>
        </p:txBody>
      </p:sp>
      <p:sp>
        <p:nvSpPr>
          <p:cNvPr id="3" name="Content Placeholder 2"/>
          <p:cNvSpPr>
            <a:spLocks noGrp="1"/>
          </p:cNvSpPr>
          <p:nvPr>
            <p:ph sz="quarter" idx="1"/>
          </p:nvPr>
        </p:nvSpPr>
        <p:spPr>
          <a:xfrm>
            <a:off x="143436" y="922389"/>
            <a:ext cx="11592134" cy="4740829"/>
          </a:xfrm>
        </p:spPr>
        <p:txBody>
          <a:bodyPr>
            <a:normAutofit fontScale="92500" lnSpcReduction="10000"/>
          </a:bodyPr>
          <a:lstStyle/>
          <a:p>
            <a:r>
              <a:rPr lang="en-US" b="0" dirty="0"/>
              <a:t>Submission: Optional RCR option.</a:t>
            </a:r>
          </a:p>
          <a:p>
            <a:r>
              <a:rPr lang="en-US" b="0" dirty="0"/>
              <a:t>Standard reviewer assignment: Nothing changes. </a:t>
            </a:r>
          </a:p>
          <a:p>
            <a:r>
              <a:rPr lang="en-US" b="0" dirty="0"/>
              <a:t>RCR reviewer assignment:</a:t>
            </a:r>
          </a:p>
          <a:p>
            <a:pPr lvl="1"/>
            <a:r>
              <a:rPr lang="en-US" b="0" dirty="0"/>
              <a:t>Concurrent with standard reviews.</a:t>
            </a:r>
          </a:p>
          <a:p>
            <a:pPr lvl="1"/>
            <a:r>
              <a:rPr lang="en-US" b="0" dirty="0"/>
              <a:t>As early as possible in review process.</a:t>
            </a:r>
          </a:p>
          <a:p>
            <a:pPr lvl="1"/>
            <a:r>
              <a:rPr lang="en-US" b="0" dirty="0"/>
              <a:t>Known to and works with authors during the RCR process.  </a:t>
            </a:r>
          </a:p>
          <a:p>
            <a:r>
              <a:rPr lang="en-US" b="0" dirty="0"/>
              <a:t>RCR process: </a:t>
            </a:r>
          </a:p>
          <a:p>
            <a:pPr lvl="1"/>
            <a:r>
              <a:rPr lang="en-US" b="0" dirty="0"/>
              <a:t>Multi-faceted approach, Bottom line: Trust the reviewer.</a:t>
            </a:r>
          </a:p>
          <a:p>
            <a:r>
              <a:rPr lang="en-US" b="0" dirty="0"/>
              <a:t>Publication: </a:t>
            </a:r>
          </a:p>
          <a:p>
            <a:pPr lvl="1"/>
            <a:r>
              <a:rPr lang="en-US" b="0" dirty="0"/>
              <a:t>Reproducible Computational Results Designation.  </a:t>
            </a:r>
          </a:p>
          <a:p>
            <a:pPr lvl="1"/>
            <a:r>
              <a:rPr lang="en-US" b="0" dirty="0"/>
              <a:t>The RCR referee acknowledged. </a:t>
            </a:r>
          </a:p>
          <a:p>
            <a:pPr lvl="1"/>
            <a:r>
              <a:rPr lang="en-US" b="0" dirty="0"/>
              <a:t>Review report appears with published manuscript.</a:t>
            </a:r>
          </a:p>
        </p:txBody>
      </p:sp>
      <p:pic>
        <p:nvPicPr>
          <p:cNvPr id="4" name="Picture 3" descr="TOMS_RCR_Bad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4039" y="1182644"/>
            <a:ext cx="1735947" cy="1753752"/>
          </a:xfrm>
          <a:prstGeom prst="rect">
            <a:avLst/>
          </a:prstGeom>
        </p:spPr>
      </p:pic>
    </p:spTree>
    <p:extLst>
      <p:ext uri="{BB962C8B-B14F-4D97-AF65-F5344CB8AC3E}">
        <p14:creationId xmlns:p14="http://schemas.microsoft.com/office/powerpoint/2010/main" val="3782968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SC20 Transparency and  Reproducibility Initiative</a:t>
            </a:r>
          </a:p>
        </p:txBody>
      </p:sp>
      <p:sp>
        <p:nvSpPr>
          <p:cNvPr id="5" name="Content Placeholder 4"/>
          <p:cNvSpPr>
            <a:spLocks noGrp="1"/>
          </p:cNvSpPr>
          <p:nvPr>
            <p:ph sz="quarter" idx="1"/>
          </p:nvPr>
        </p:nvSpPr>
        <p:spPr>
          <a:xfrm>
            <a:off x="365760" y="1141612"/>
            <a:ext cx="11369809" cy="4047778"/>
          </a:xfrm>
        </p:spPr>
        <p:txBody>
          <a:bodyPr/>
          <a:lstStyle/>
          <a:p>
            <a:r>
              <a:rPr lang="en-US" sz="2800" dirty="0"/>
              <a:t>Two appendices: </a:t>
            </a:r>
          </a:p>
          <a:p>
            <a:pPr lvl="1"/>
            <a:r>
              <a:rPr lang="en-US" sz="2400" dirty="0"/>
              <a:t>Artifact description (AD).</a:t>
            </a:r>
          </a:p>
          <a:p>
            <a:pPr lvl="2"/>
            <a:r>
              <a:rPr lang="en-US" sz="2000" dirty="0"/>
              <a:t>Blue print for setting up your computational experiment.</a:t>
            </a:r>
          </a:p>
          <a:p>
            <a:pPr lvl="2"/>
            <a:r>
              <a:rPr lang="en-US" sz="2000" dirty="0"/>
              <a:t>Makes it easier to rerun computations in future.</a:t>
            </a:r>
          </a:p>
          <a:p>
            <a:pPr lvl="2"/>
            <a:r>
              <a:rPr lang="en-US" sz="2000" dirty="0"/>
              <a:t>AD appendix is mandatory for paper submissions (since SC19).</a:t>
            </a:r>
          </a:p>
          <a:p>
            <a:pPr lvl="2"/>
            <a:r>
              <a:rPr lang="en-US" sz="2000" dirty="0"/>
              <a:t>Largely auto-generated from submission information.</a:t>
            </a:r>
          </a:p>
          <a:p>
            <a:pPr lvl="1"/>
            <a:r>
              <a:rPr lang="en-US" sz="2400" dirty="0"/>
              <a:t>Artifact Evaluation (AE).</a:t>
            </a:r>
          </a:p>
          <a:p>
            <a:pPr lvl="2"/>
            <a:r>
              <a:rPr lang="en-US" sz="2000" dirty="0"/>
              <a:t>Targets “boutique” environments.</a:t>
            </a:r>
          </a:p>
          <a:p>
            <a:pPr lvl="2"/>
            <a:r>
              <a:rPr lang="en-US" sz="2000" dirty="0"/>
              <a:t>Improves trustworthiness when re-running hard, impossible.</a:t>
            </a:r>
          </a:p>
          <a:p>
            <a:pPr lvl="2"/>
            <a:r>
              <a:rPr lang="en-US" sz="2000" dirty="0"/>
              <a:t>Remains optional</a:t>
            </a:r>
          </a:p>
          <a:p>
            <a:r>
              <a:rPr lang="en-US" sz="2800" dirty="0"/>
              <a:t>Details:</a:t>
            </a:r>
          </a:p>
          <a:p>
            <a:pPr lvl="1"/>
            <a:r>
              <a:rPr lang="en-US" sz="2400" dirty="0">
                <a:hlinkClick r:id="rId2"/>
              </a:rPr>
              <a:t>https://sc20.supercomputing.org/submit/transparency-reproducibility-initiative/</a:t>
            </a:r>
            <a:endParaRPr lang="en-US" sz="2400" dirty="0">
              <a:hlinkClick r:id="rId3"/>
            </a:endParaRPr>
          </a:p>
        </p:txBody>
      </p:sp>
    </p:spTree>
    <p:extLst>
      <p:ext uri="{BB962C8B-B14F-4D97-AF65-F5344CB8AC3E}">
        <p14:creationId xmlns:p14="http://schemas.microsoft.com/office/powerpoint/2010/main" val="4267945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35" y="192378"/>
            <a:ext cx="11269682" cy="532017"/>
          </a:xfrm>
        </p:spPr>
        <p:txBody>
          <a:bodyPr>
            <a:normAutofit/>
          </a:bodyPr>
          <a:lstStyle/>
          <a:p>
            <a:r>
              <a:rPr lang="en-US" sz="2800" dirty="0"/>
              <a:t>Coming to Your World Soon: Reproducibility Requirements</a:t>
            </a:r>
          </a:p>
        </p:txBody>
      </p:sp>
      <p:sp>
        <p:nvSpPr>
          <p:cNvPr id="4" name="Content Placeholder 3"/>
          <p:cNvSpPr>
            <a:spLocks noGrp="1"/>
          </p:cNvSpPr>
          <p:nvPr>
            <p:ph sz="quarter" idx="1"/>
          </p:nvPr>
        </p:nvSpPr>
        <p:spPr>
          <a:xfrm>
            <a:off x="245815" y="950026"/>
            <a:ext cx="11697194" cy="5449160"/>
          </a:xfrm>
        </p:spPr>
        <p:txBody>
          <a:bodyPr>
            <a:normAutofit/>
          </a:bodyPr>
          <a:lstStyle/>
          <a:p>
            <a:r>
              <a:rPr lang="en-US" sz="2400" dirty="0"/>
              <a:t>These conferences have artifact evaluation appendices:</a:t>
            </a:r>
          </a:p>
          <a:p>
            <a:pPr lvl="1"/>
            <a:r>
              <a:rPr lang="en-US" sz="2000" dirty="0"/>
              <a:t>CGO, </a:t>
            </a:r>
            <a:r>
              <a:rPr lang="en-US" sz="2000" dirty="0" err="1"/>
              <a:t>PPoPP</a:t>
            </a:r>
            <a:r>
              <a:rPr lang="en-US" sz="2000" dirty="0"/>
              <a:t>, PACT, RTSS and SC.</a:t>
            </a:r>
          </a:p>
          <a:p>
            <a:pPr lvl="1"/>
            <a:r>
              <a:rPr lang="en-US" sz="2000" dirty="0">
                <a:hlinkClick r:id="rId2"/>
              </a:rPr>
              <a:t>http://fursin.net/reproducibility.html</a:t>
            </a:r>
            <a:endParaRPr lang="en-US" sz="2000" dirty="0"/>
          </a:p>
          <a:p>
            <a:r>
              <a:rPr lang="en-US" sz="2400" dirty="0"/>
              <a:t>ACM </a:t>
            </a:r>
            <a:r>
              <a:rPr lang="en-US" sz="2400" strike="sngStrike" dirty="0"/>
              <a:t>Replicated</a:t>
            </a:r>
            <a:r>
              <a:rPr lang="en-US" sz="2400" dirty="0"/>
              <a:t> Reproducible Computational Results (RCR).</a:t>
            </a:r>
          </a:p>
          <a:p>
            <a:pPr lvl="1"/>
            <a:r>
              <a:rPr lang="en-US" sz="2000" dirty="0"/>
              <a:t>ACM TOMS, TOMACS.</a:t>
            </a:r>
          </a:p>
          <a:p>
            <a:pPr lvl="1"/>
            <a:r>
              <a:rPr lang="en-US" sz="2000" dirty="0">
                <a:hlinkClick r:id="rId3"/>
              </a:rPr>
              <a:t>http://toms.acm.org/replicated-computational-results.cfm</a:t>
            </a:r>
            <a:r>
              <a:rPr lang="en-US" sz="2000" dirty="0"/>
              <a:t> </a:t>
            </a:r>
          </a:p>
          <a:p>
            <a:r>
              <a:rPr lang="en-US" sz="2400" dirty="0"/>
              <a:t>ACM Badging.</a:t>
            </a:r>
          </a:p>
          <a:p>
            <a:pPr lvl="1"/>
            <a:r>
              <a:rPr lang="en-US" sz="2000" dirty="0">
                <a:hlinkClick r:id="rId4"/>
              </a:rPr>
              <a:t>https://www.acm.org/publications/policies/artifact-review-badging</a:t>
            </a:r>
            <a:r>
              <a:rPr lang="en-US" sz="2000" dirty="0"/>
              <a:t> </a:t>
            </a:r>
          </a:p>
          <a:p>
            <a:r>
              <a:rPr lang="en-US" sz="2400" dirty="0"/>
              <a:t>NISO Committee on Reproducibility and Badging.</a:t>
            </a:r>
          </a:p>
          <a:p>
            <a:pPr lvl="1"/>
            <a:r>
              <a:rPr lang="en-US" sz="2000" dirty="0">
                <a:hlinkClick r:id="rId5"/>
              </a:rPr>
              <a:t>https://www.niso.org/niso-io/2019/01/new-niso-project-badging-scheme-reproducibility-computational-and-computing</a:t>
            </a:r>
            <a:r>
              <a:rPr lang="en-US" sz="2000" dirty="0"/>
              <a:t> </a:t>
            </a:r>
          </a:p>
          <a:p>
            <a:pPr lvl="1"/>
            <a:r>
              <a:rPr lang="en-US" sz="2000" dirty="0"/>
              <a:t>Publishers: ACM, IEEE, </a:t>
            </a:r>
            <a:r>
              <a:rPr lang="en-US" sz="2000" dirty="0" err="1"/>
              <a:t>figshare</a:t>
            </a:r>
            <a:r>
              <a:rPr lang="en-US" sz="2000" dirty="0"/>
              <a:t>, STM, Reed Elsevier, Springer Nature</a:t>
            </a:r>
          </a:p>
        </p:txBody>
      </p:sp>
    </p:spTree>
    <p:extLst>
      <p:ext uri="{BB962C8B-B14F-4D97-AF65-F5344CB8AC3E}">
        <p14:creationId xmlns:p14="http://schemas.microsoft.com/office/powerpoint/2010/main" val="693043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012" y="174275"/>
            <a:ext cx="10619287" cy="510909"/>
          </a:xfrm>
        </p:spPr>
        <p:txBody>
          <a:bodyPr/>
          <a:lstStyle/>
          <a:p>
            <a:r>
              <a:rPr lang="en-US" b="0" dirty="0"/>
              <a:t>Incentives Demand Investments, Enabled by Investments</a:t>
            </a:r>
            <a:endParaRPr lang="en-US" sz="4400" dirty="0"/>
          </a:p>
        </p:txBody>
      </p:sp>
      <p:grpSp>
        <p:nvGrpSpPr>
          <p:cNvPr id="4" name="Group 3"/>
          <p:cNvGrpSpPr/>
          <p:nvPr/>
        </p:nvGrpSpPr>
        <p:grpSpPr>
          <a:xfrm>
            <a:off x="1784195" y="938839"/>
            <a:ext cx="8175230" cy="3180436"/>
            <a:chOff x="1797837" y="1338521"/>
            <a:chExt cx="8175230" cy="3180436"/>
          </a:xfrm>
        </p:grpSpPr>
        <p:grpSp>
          <p:nvGrpSpPr>
            <p:cNvPr id="12" name="Group 11"/>
            <p:cNvGrpSpPr/>
            <p:nvPr/>
          </p:nvGrpSpPr>
          <p:grpSpPr>
            <a:xfrm>
              <a:off x="1797837" y="1424300"/>
              <a:ext cx="8175230" cy="2917800"/>
              <a:chOff x="-137156" y="1484784"/>
              <a:chExt cx="8175230" cy="2448272"/>
            </a:xfrm>
          </p:grpSpPr>
          <p:sp>
            <p:nvSpPr>
              <p:cNvPr id="8" name="TextBox 7"/>
              <p:cNvSpPr txBox="1"/>
              <p:nvPr/>
            </p:nvSpPr>
            <p:spPr>
              <a:xfrm>
                <a:off x="-137156" y="2189647"/>
                <a:ext cx="4146622"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Transparency &amp; Reproducibility Requirements</a:t>
                </a:r>
              </a:p>
            </p:txBody>
          </p:sp>
          <p:sp>
            <p:nvSpPr>
              <p:cNvPr id="9" name="TextBox 8"/>
              <p:cNvSpPr txBox="1"/>
              <p:nvPr/>
            </p:nvSpPr>
            <p:spPr>
              <a:xfrm>
                <a:off x="4239340" y="2171466"/>
                <a:ext cx="3798734" cy="10071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Productivity &amp; Sustainability </a:t>
                </a:r>
                <a:br>
                  <a:rPr lang="en-US" sz="2400" dirty="0">
                    <a:solidFill>
                      <a:prstClr val="black"/>
                    </a:solidFill>
                    <a:latin typeface="Arial"/>
                  </a:rPr>
                </a:br>
                <a:r>
                  <a:rPr lang="en-US" sz="2400" dirty="0">
                    <a:solidFill>
                      <a:prstClr val="black"/>
                    </a:solidFill>
                    <a:latin typeface="Arial"/>
                  </a:rPr>
                  <a:t>Investments</a:t>
                </a:r>
              </a:p>
            </p:txBody>
          </p:sp>
          <p:sp>
            <p:nvSpPr>
              <p:cNvPr id="10" name="U-Turn Arrow 9"/>
              <p:cNvSpPr/>
              <p:nvPr/>
            </p:nvSpPr>
            <p:spPr>
              <a:xfrm>
                <a:off x="1979712" y="1484784"/>
                <a:ext cx="3960440" cy="658859"/>
              </a:xfrm>
              <a:prstGeom prst="uturnArrow">
                <a:avLst>
                  <a:gd name="adj1" fmla="val 25000"/>
                  <a:gd name="adj2" fmla="val 25000"/>
                  <a:gd name="adj3" fmla="val 26485"/>
                  <a:gd name="adj4" fmla="val 43750"/>
                  <a:gd name="adj5" fmla="val 10000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sp>
            <p:nvSpPr>
              <p:cNvPr id="11" name="U-Turn Arrow 10"/>
              <p:cNvSpPr/>
              <p:nvPr/>
            </p:nvSpPr>
            <p:spPr>
              <a:xfrm flipH="1" flipV="1">
                <a:off x="1859372" y="3203967"/>
                <a:ext cx="4080780" cy="729089"/>
              </a:xfrm>
              <a:prstGeom prst="uturnArrow">
                <a:avLst>
                  <a:gd name="adj1" fmla="val 25000"/>
                  <a:gd name="adj2" fmla="val 25000"/>
                  <a:gd name="adj3" fmla="val 25000"/>
                  <a:gd name="adj4" fmla="val 43750"/>
                  <a:gd name="adj5" fmla="val 99940"/>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black"/>
                  </a:solidFill>
                  <a:latin typeface="Arial"/>
                </a:endParaRPr>
              </a:p>
            </p:txBody>
          </p:sp>
        </p:grpSp>
        <p:sp>
          <p:nvSpPr>
            <p:cNvPr id="13" name="TextBox 12"/>
            <p:cNvSpPr txBox="1"/>
            <p:nvPr/>
          </p:nvSpPr>
          <p:spPr>
            <a:xfrm>
              <a:off x="5194312" y="1338521"/>
              <a:ext cx="140415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auto">
                <a:spcBef>
                  <a:spcPts val="0"/>
                </a:spcBef>
                <a:spcAft>
                  <a:spcPts val="0"/>
                </a:spcAft>
              </a:pPr>
              <a:r>
                <a:rPr lang="en-US" sz="2400" dirty="0">
                  <a:solidFill>
                    <a:prstClr val="black"/>
                  </a:solidFill>
                  <a:latin typeface="Arial"/>
                </a:rPr>
                <a:t>Demand</a:t>
              </a:r>
            </a:p>
          </p:txBody>
        </p:sp>
        <p:sp>
          <p:nvSpPr>
            <p:cNvPr id="14" name="TextBox 13"/>
            <p:cNvSpPr txBox="1"/>
            <p:nvPr/>
          </p:nvSpPr>
          <p:spPr>
            <a:xfrm>
              <a:off x="5194312" y="4057292"/>
              <a:ext cx="1224136"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2400" dirty="0">
                  <a:solidFill>
                    <a:prstClr val="black"/>
                  </a:solidFill>
                  <a:latin typeface="Arial"/>
                </a:rPr>
                <a:t>Enable</a:t>
              </a:r>
            </a:p>
          </p:txBody>
        </p:sp>
      </p:grpSp>
      <p:sp>
        <p:nvSpPr>
          <p:cNvPr id="3" name="TextBox 2"/>
          <p:cNvSpPr txBox="1"/>
          <p:nvPr/>
        </p:nvSpPr>
        <p:spPr>
          <a:xfrm>
            <a:off x="468351" y="4375401"/>
            <a:ext cx="11336962" cy="2308324"/>
          </a:xfrm>
          <a:prstGeom prst="rect">
            <a:avLst/>
          </a:prstGeom>
          <a:noFill/>
        </p:spPr>
        <p:txBody>
          <a:bodyPr wrap="square" rtlCol="0">
            <a:spAutoFit/>
          </a:bodyPr>
          <a:lstStyle/>
          <a:p>
            <a:pPr algn="l"/>
            <a:r>
              <a:rPr lang="en-US" sz="2400" dirty="0">
                <a:latin typeface="+mn-lt"/>
              </a:rPr>
              <a:t>Common statement: “I would love to do a better job on my software, but I need to:</a:t>
            </a:r>
          </a:p>
          <a:p>
            <a:pPr marL="342900" indent="-342900">
              <a:buFont typeface="Arial" charset="0"/>
              <a:buChar char="•"/>
            </a:pPr>
            <a:r>
              <a:rPr lang="en-US" sz="2400" dirty="0">
                <a:latin typeface="+mn-lt"/>
              </a:rPr>
              <a:t>Get this paper submitted.</a:t>
            </a:r>
          </a:p>
          <a:p>
            <a:pPr marL="342900" indent="-342900">
              <a:buFont typeface="Arial" charset="0"/>
              <a:buChar char="•"/>
            </a:pPr>
            <a:r>
              <a:rPr lang="en-US" sz="2400" dirty="0">
                <a:latin typeface="+mn-lt"/>
              </a:rPr>
              <a:t>Complete this project task.</a:t>
            </a:r>
          </a:p>
          <a:p>
            <a:pPr marL="342900" indent="-342900">
              <a:buFont typeface="Arial" charset="0"/>
              <a:buChar char="•"/>
            </a:pPr>
            <a:r>
              <a:rPr lang="en-US" sz="2400" dirty="0">
                <a:latin typeface="+mn-lt"/>
              </a:rPr>
              <a:t>Do something my employer values more.</a:t>
            </a:r>
          </a:p>
          <a:p>
            <a:pPr algn="l"/>
            <a:endParaRPr lang="en-US" sz="2400" dirty="0">
              <a:latin typeface="+mn-lt"/>
            </a:endParaRPr>
          </a:p>
          <a:p>
            <a:pPr algn="l"/>
            <a:r>
              <a:rPr lang="en-US" sz="2400" dirty="0">
                <a:latin typeface="+mn-lt"/>
              </a:rPr>
              <a:t>Goal: Change incentives to include value of better software, better science.</a:t>
            </a:r>
          </a:p>
        </p:txBody>
      </p:sp>
    </p:spTree>
    <p:extLst>
      <p:ext uri="{BB962C8B-B14F-4D97-AF65-F5344CB8AC3E}">
        <p14:creationId xmlns:p14="http://schemas.microsoft.com/office/powerpoint/2010/main" val="3460058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13D42-1E32-4360-831C-476DFE27273F}"/>
              </a:ext>
            </a:extLst>
          </p:cNvPr>
          <p:cNvSpPr>
            <a:spLocks noGrp="1"/>
          </p:cNvSpPr>
          <p:nvPr>
            <p:ph type="title"/>
          </p:nvPr>
        </p:nvSpPr>
        <p:spPr/>
        <p:txBody>
          <a:bodyPr/>
          <a:lstStyle/>
          <a:p>
            <a:r>
              <a:rPr lang="en-US" dirty="0"/>
              <a:t>How to Improve Reproducibility</a:t>
            </a:r>
          </a:p>
        </p:txBody>
      </p:sp>
    </p:spTree>
    <p:extLst>
      <p:ext uri="{BB962C8B-B14F-4D97-AF65-F5344CB8AC3E}">
        <p14:creationId xmlns:p14="http://schemas.microsoft.com/office/powerpoint/2010/main" val="118018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D6B43-5828-41EF-AC76-DE0A8A31B6AD}"/>
              </a:ext>
            </a:extLst>
          </p:cNvPr>
          <p:cNvSpPr>
            <a:spLocks noGrp="1"/>
          </p:cNvSpPr>
          <p:nvPr>
            <p:ph type="title"/>
          </p:nvPr>
        </p:nvSpPr>
        <p:spPr/>
        <p:txBody>
          <a:bodyPr/>
          <a:lstStyle/>
          <a:p>
            <a:r>
              <a:rPr lang="en-US" dirty="0"/>
              <a:t>Strategies that </a:t>
            </a:r>
            <a:r>
              <a:rPr lang="en-US" u="sng" dirty="0"/>
              <a:t>Don’t</a:t>
            </a:r>
            <a:r>
              <a:rPr lang="en-US" dirty="0"/>
              <a:t> Improve Reproducibility</a:t>
            </a:r>
          </a:p>
        </p:txBody>
      </p:sp>
      <p:sp>
        <p:nvSpPr>
          <p:cNvPr id="3" name="Content Placeholder 2">
            <a:extLst>
              <a:ext uri="{FF2B5EF4-FFF2-40B4-BE49-F238E27FC236}">
                <a16:creationId xmlns:a16="http://schemas.microsoft.com/office/drawing/2014/main" id="{D6675E21-CE1E-4F37-82A7-7C57C9387339}"/>
              </a:ext>
            </a:extLst>
          </p:cNvPr>
          <p:cNvSpPr>
            <a:spLocks noGrp="1"/>
          </p:cNvSpPr>
          <p:nvPr>
            <p:ph idx="1"/>
          </p:nvPr>
        </p:nvSpPr>
        <p:spPr>
          <a:xfrm>
            <a:off x="365760" y="1737360"/>
            <a:ext cx="6582295" cy="4047778"/>
          </a:xfrm>
        </p:spPr>
        <p:txBody>
          <a:bodyPr/>
          <a:lstStyle/>
          <a:p>
            <a:r>
              <a:rPr lang="en-US" dirty="0"/>
              <a:t>Trusting the code of inexperienced coders</a:t>
            </a:r>
          </a:p>
          <a:p>
            <a:r>
              <a:rPr lang="en-US" dirty="0"/>
              <a:t>Letting deadlines rule</a:t>
            </a:r>
          </a:p>
          <a:p>
            <a:pPr lvl="1"/>
            <a:r>
              <a:rPr lang="en-US" dirty="0"/>
              <a:t>I don’t have enough time to {test, document, …} the {code, results, …} because I have to finish this {paper, talk, proposal, …}.</a:t>
            </a:r>
          </a:p>
          <a:p>
            <a:r>
              <a:rPr lang="en-US" dirty="0"/>
              <a:t>Code performance optimization</a:t>
            </a:r>
          </a:p>
          <a:p>
            <a:r>
              <a:rPr lang="en-US" dirty="0"/>
              <a:t>Utilizing dynamic parallelism (standard on modern processors)</a:t>
            </a:r>
          </a:p>
          <a:p>
            <a:r>
              <a:rPr lang="en-US" dirty="0"/>
              <a:t>Different code for different hardware</a:t>
            </a:r>
          </a:p>
          <a:p>
            <a:r>
              <a:rPr lang="en-US" dirty="0"/>
              <a:t>Ignoring the possibility of silent data corruption</a:t>
            </a:r>
          </a:p>
        </p:txBody>
      </p:sp>
      <p:grpSp>
        <p:nvGrpSpPr>
          <p:cNvPr id="7" name="Group 6">
            <a:extLst>
              <a:ext uri="{FF2B5EF4-FFF2-40B4-BE49-F238E27FC236}">
                <a16:creationId xmlns:a16="http://schemas.microsoft.com/office/drawing/2014/main" id="{5C406EB6-C1BA-40A9-8007-7781FF7A0CE2}"/>
              </a:ext>
            </a:extLst>
          </p:cNvPr>
          <p:cNvGrpSpPr/>
          <p:nvPr/>
        </p:nvGrpSpPr>
        <p:grpSpPr>
          <a:xfrm>
            <a:off x="6740237" y="1341362"/>
            <a:ext cx="5313988" cy="4601179"/>
            <a:chOff x="6740237" y="1341362"/>
            <a:chExt cx="5313988" cy="4601179"/>
          </a:xfrm>
        </p:grpSpPr>
        <p:pic>
          <p:nvPicPr>
            <p:cNvPr id="5" name="Picture 4">
              <a:extLst>
                <a:ext uri="{FF2B5EF4-FFF2-40B4-BE49-F238E27FC236}">
                  <a16:creationId xmlns:a16="http://schemas.microsoft.com/office/drawing/2014/main" id="{786190B1-2D0E-402E-9394-ECB2222BB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237" y="1341362"/>
              <a:ext cx="5313988" cy="4175276"/>
            </a:xfrm>
            <a:prstGeom prst="rect">
              <a:avLst/>
            </a:prstGeom>
          </p:spPr>
        </p:pic>
        <p:sp>
          <p:nvSpPr>
            <p:cNvPr id="6" name="TextBox 5">
              <a:extLst>
                <a:ext uri="{FF2B5EF4-FFF2-40B4-BE49-F238E27FC236}">
                  <a16:creationId xmlns:a16="http://schemas.microsoft.com/office/drawing/2014/main" id="{48B6B02E-5BD0-4D22-834E-E94F8410F491}"/>
                </a:ext>
              </a:extLst>
            </p:cNvPr>
            <p:cNvSpPr txBox="1"/>
            <p:nvPr/>
          </p:nvSpPr>
          <p:spPr>
            <a:xfrm>
              <a:off x="6948055" y="5536276"/>
              <a:ext cx="4013535" cy="406265"/>
            </a:xfrm>
            <a:prstGeom prst="rect">
              <a:avLst/>
            </a:prstGeom>
            <a:noFill/>
          </p:spPr>
          <p:txBody>
            <a:bodyPr wrap="none" lIns="118872" tIns="91440" rIns="118872" bIns="91440" rtlCol="0" anchor="ctr" anchorCtr="0">
              <a:spAutoFit/>
            </a:bodyPr>
            <a:lstStyle/>
            <a:p>
              <a:pPr algn="l">
                <a:lnSpc>
                  <a:spcPct val="90000"/>
                </a:lnSpc>
              </a:pPr>
              <a:r>
                <a:rPr lang="en-US" sz="1600" i="1" dirty="0"/>
                <a:t>from Code Complete by Steve McConnell</a:t>
              </a:r>
            </a:p>
          </p:txBody>
        </p:sp>
      </p:grpSp>
      <p:sp>
        <p:nvSpPr>
          <p:cNvPr id="8" name="Oval 7">
            <a:extLst>
              <a:ext uri="{FF2B5EF4-FFF2-40B4-BE49-F238E27FC236}">
                <a16:creationId xmlns:a16="http://schemas.microsoft.com/office/drawing/2014/main" id="{B73491F2-624E-4A22-92D8-C97ED705E082}"/>
              </a:ext>
            </a:extLst>
          </p:cNvPr>
          <p:cNvSpPr/>
          <p:nvPr/>
        </p:nvSpPr>
        <p:spPr>
          <a:xfrm>
            <a:off x="6560144" y="3297836"/>
            <a:ext cx="4624465" cy="554635"/>
          </a:xfrm>
          <a:prstGeom prst="ellipse">
            <a:avLst/>
          </a:prstGeom>
          <a:noFill/>
          <a:ln w="38100">
            <a:solidFill>
              <a:srgbClr val="FF0000"/>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9" name="TextBox 8">
            <a:extLst>
              <a:ext uri="{FF2B5EF4-FFF2-40B4-BE49-F238E27FC236}">
                <a16:creationId xmlns:a16="http://schemas.microsoft.com/office/drawing/2014/main" id="{4A601F36-879A-4969-A6B1-F1353EE755E3}"/>
              </a:ext>
            </a:extLst>
          </p:cNvPr>
          <p:cNvSpPr txBox="1"/>
          <p:nvPr/>
        </p:nvSpPr>
        <p:spPr>
          <a:xfrm>
            <a:off x="114114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
        <p:nvSpPr>
          <p:cNvPr id="10" name="TextBox 9">
            <a:extLst>
              <a:ext uri="{FF2B5EF4-FFF2-40B4-BE49-F238E27FC236}">
                <a16:creationId xmlns:a16="http://schemas.microsoft.com/office/drawing/2014/main" id="{70912A61-99F8-486A-B59E-DF4CBE0E94B7}"/>
              </a:ext>
            </a:extLst>
          </p:cNvPr>
          <p:cNvSpPr txBox="1"/>
          <p:nvPr/>
        </p:nvSpPr>
        <p:spPr>
          <a:xfrm>
            <a:off x="115638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
        <p:nvSpPr>
          <p:cNvPr id="11" name="TextBox 10">
            <a:extLst>
              <a:ext uri="{FF2B5EF4-FFF2-40B4-BE49-F238E27FC236}">
                <a16:creationId xmlns:a16="http://schemas.microsoft.com/office/drawing/2014/main" id="{1560A2D6-823C-4525-A1C6-92A73DE01391}"/>
              </a:ext>
            </a:extLst>
          </p:cNvPr>
          <p:cNvSpPr txBox="1"/>
          <p:nvPr/>
        </p:nvSpPr>
        <p:spPr>
          <a:xfrm>
            <a:off x="117162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
        <p:nvSpPr>
          <p:cNvPr id="12" name="TextBox 11">
            <a:extLst>
              <a:ext uri="{FF2B5EF4-FFF2-40B4-BE49-F238E27FC236}">
                <a16:creationId xmlns:a16="http://schemas.microsoft.com/office/drawing/2014/main" id="{E766D903-7700-43BF-A888-A68CADD6BDC2}"/>
              </a:ext>
            </a:extLst>
          </p:cNvPr>
          <p:cNvSpPr txBox="1"/>
          <p:nvPr/>
        </p:nvSpPr>
        <p:spPr>
          <a:xfrm>
            <a:off x="11868609" y="0"/>
            <a:ext cx="320216" cy="433965"/>
          </a:xfrm>
          <a:prstGeom prst="rect">
            <a:avLst/>
          </a:prstGeom>
          <a:noFill/>
        </p:spPr>
        <p:txBody>
          <a:bodyPr wrap="none" lIns="118872" tIns="91440" rIns="118872" bIns="91440" rtlCol="0" anchor="ctr" anchorCtr="0">
            <a:spAutoFit/>
          </a:bodyPr>
          <a:lstStyle/>
          <a:p>
            <a:pPr algn="l">
              <a:lnSpc>
                <a:spcPct val="90000"/>
              </a:lnSpc>
            </a:pPr>
            <a:r>
              <a:rPr lang="en-US" dirty="0"/>
              <a:t>•</a:t>
            </a:r>
          </a:p>
        </p:txBody>
      </p:sp>
    </p:spTree>
    <p:extLst>
      <p:ext uri="{BB962C8B-B14F-4D97-AF65-F5344CB8AC3E}">
        <p14:creationId xmlns:p14="http://schemas.microsoft.com/office/powerpoint/2010/main" val="21390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800" dirty="0"/>
              <a:t>This work is licensed under a </a:t>
            </a:r>
            <a:r>
              <a:rPr lang="en-US" sz="1800" dirty="0">
                <a:hlinkClick r:id="rId2"/>
              </a:rPr>
              <a:t>Creative</a:t>
            </a:r>
            <a:r>
              <a:rPr lang="en-US" sz="1800" dirty="0">
                <a:hlinkClick r:id="rId3"/>
              </a:rPr>
              <a:t> Commons Attribution 4.0 International License</a:t>
            </a:r>
            <a:r>
              <a:rPr lang="en-US" sz="1800" dirty="0"/>
              <a:t> (CC BY 4.0).</a:t>
            </a:r>
          </a:p>
          <a:p>
            <a:pPr>
              <a:spcBef>
                <a:spcPts val="400"/>
              </a:spcBef>
            </a:pPr>
            <a:r>
              <a:rPr lang="en-US" sz="1800" b="1" dirty="0"/>
              <a:t>The requested citation the overall tutorial is: David E. Bernholdt, Better Scientific Software tutorial, in RF </a:t>
            </a:r>
            <a:r>
              <a:rPr lang="en-US" sz="1800" b="1" dirty="0" err="1"/>
              <a:t>SciDAC</a:t>
            </a:r>
            <a:r>
              <a:rPr lang="en-US" sz="1800" b="1" dirty="0"/>
              <a:t> 2020 Workshop, Knoxville, Tennessee. DOI: </a:t>
            </a:r>
            <a:r>
              <a:rPr lang="en-US" sz="1800" b="1" dirty="0">
                <a:hlinkClick r:id="rId4"/>
              </a:rPr>
              <a:t>10.6084/m9.figshare.11918397</a:t>
            </a:r>
            <a:endParaRPr lang="en-US" sz="1800" b="1" dirty="0"/>
          </a:p>
          <a:p>
            <a:pPr>
              <a:spcBef>
                <a:spcPts val="400"/>
              </a:spcBef>
            </a:pPr>
            <a:r>
              <a:rPr lang="en-US" sz="1800" dirty="0"/>
              <a:t>Individual modules may be cited as </a:t>
            </a:r>
            <a:r>
              <a:rPr lang="en-US" sz="1800" i="1" dirty="0"/>
              <a:t>Speaker, Module Title</a:t>
            </a:r>
            <a:r>
              <a:rPr lang="en-US" sz="1800" dirty="0"/>
              <a:t>, in Better Scientific Software Tutorial…</a:t>
            </a:r>
          </a:p>
          <a:p>
            <a:pPr marL="0" indent="0">
              <a:buNone/>
            </a:pPr>
            <a:r>
              <a:rPr lang="en-US" sz="2000" b="1" dirty="0"/>
              <a:t>Acknowledgements</a:t>
            </a:r>
          </a:p>
          <a:p>
            <a:pPr>
              <a:spcBef>
                <a:spcPts val="0"/>
              </a:spcBef>
            </a:pPr>
            <a:r>
              <a:rPr lang="en-US" sz="1600" dirty="0"/>
              <a:t>Additional contributors to this this tutorial include: Anshu Dubey, Mike </a:t>
            </a:r>
            <a:r>
              <a:rPr lang="en-US" sz="1600" dirty="0" err="1"/>
              <a:t>Heroux</a:t>
            </a:r>
            <a:r>
              <a:rPr lang="en-US" sz="1600" dirty="0"/>
              <a:t>, Alicia </a:t>
            </a:r>
            <a:r>
              <a:rPr lang="en-US" sz="1600" dirty="0" err="1"/>
              <a:t>Klinvex</a:t>
            </a:r>
            <a:r>
              <a:rPr lang="en-US" sz="1600" dirty="0"/>
              <a:t>, Jared O’Neal, and Katherine Riley, James M. </a:t>
            </a:r>
            <a:r>
              <a:rPr lang="en-US" sz="1600" dirty="0" err="1"/>
              <a:t>Willenbring</a:t>
            </a:r>
            <a:endParaRPr lang="en-US" sz="1600" dirty="0"/>
          </a:p>
          <a:p>
            <a:pPr>
              <a:spcBef>
                <a:spcPts val="6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600"/>
              </a:spcBef>
            </a:pPr>
            <a:r>
              <a:rPr lang="en-US" sz="1600" dirty="0"/>
              <a:t>This work was performed in part at the Argonne National Laboratory, which is managed </a:t>
            </a:r>
            <a:r>
              <a:rPr lang="en-US" sz="1600" dirty="0" err="1"/>
              <a:t>managed</a:t>
            </a:r>
            <a:r>
              <a:rPr lang="en-US" sz="1600" dirty="0"/>
              <a:t> by </a:t>
            </a:r>
            <a:r>
              <a:rPr lang="en-US" sz="1600" dirty="0" err="1"/>
              <a:t>UChicago</a:t>
            </a:r>
            <a:r>
              <a:rPr lang="en-US" sz="1600" dirty="0"/>
              <a:t> Argonne, LLC for the U.S. Department of Energy under Contract No. DE-AC02-06CH11357.</a:t>
            </a:r>
          </a:p>
          <a:p>
            <a:pPr>
              <a:spcBef>
                <a:spcPts val="600"/>
              </a:spcBef>
            </a:pPr>
            <a:r>
              <a:rPr lang="en-US" sz="1600" dirty="0"/>
              <a:t>This work was performed in part at the Oak Ridge National Laboratory, which is managed by UT-Battelle, LLC for the U.S. Department of Energy under Contract No. DE-AC05-00OR22725.</a:t>
            </a:r>
          </a:p>
          <a:p>
            <a:pPr>
              <a:spcBef>
                <a:spcPts val="6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SAND2017-5474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445055"/>
            <a:ext cx="11369809" cy="4047778"/>
          </a:xfrm>
        </p:spPr>
        <p:txBody>
          <a:bodyPr/>
          <a:lstStyle/>
          <a:p>
            <a:r>
              <a:rPr lang="en-US" b="1" dirty="0">
                <a:solidFill>
                  <a:schemeClr val="tx2"/>
                </a:solidFill>
              </a:rPr>
              <a:t>Solid versioning practices are fundamental reproducibility</a:t>
            </a:r>
          </a:p>
          <a:p>
            <a:r>
              <a:rPr lang="en-US" dirty="0"/>
              <a:t>Version control of code, documentation, and other artifacts</a:t>
            </a:r>
          </a:p>
          <a:p>
            <a:pPr lvl="1"/>
            <a:r>
              <a:rPr lang="en-US" dirty="0"/>
              <a:t>Frequent commits (perhaps to a separate development branch) </a:t>
            </a:r>
          </a:p>
          <a:p>
            <a:r>
              <a:rPr lang="en-US" dirty="0"/>
              <a:t>Provide versioning information in key output(s)</a:t>
            </a:r>
          </a:p>
          <a:p>
            <a:pPr lvl="1"/>
            <a:r>
              <a:rPr lang="en-US" dirty="0"/>
              <a:t>Version numbers (i.e., semantic versioning) are useful, but when do you increment them?</a:t>
            </a:r>
          </a:p>
          <a:p>
            <a:pPr lvl="1"/>
            <a:r>
              <a:rPr lang="en-US" dirty="0"/>
              <a:t>Automatic identifiers (i.e., git commit hash) are less ambiguous, but may not be as meaningful</a:t>
            </a:r>
          </a:p>
          <a:p>
            <a:pPr lvl="1"/>
            <a:r>
              <a:rPr lang="en-US" dirty="0"/>
              <a:t>Is the code you’re building modified from the version in the repository?</a:t>
            </a:r>
          </a:p>
          <a:p>
            <a:pPr lvl="1"/>
            <a:r>
              <a:rPr lang="en-US" i="1" dirty="0"/>
              <a:t>Not often done in practice</a:t>
            </a:r>
          </a:p>
          <a:p>
            <a:r>
              <a:rPr lang="en-US" dirty="0"/>
              <a:t>Maintaining documentation (and other artifacts) in sync with code</a:t>
            </a:r>
          </a:p>
          <a:p>
            <a:pPr lvl="1"/>
            <a:r>
              <a:rPr lang="en-US" dirty="0"/>
              <a:t>You’ll forget</a:t>
            </a:r>
          </a:p>
          <a:p>
            <a:pPr lvl="1"/>
            <a:r>
              <a:rPr lang="en-US" dirty="0"/>
              <a:t>Or you won’t have (make) time to go back to it</a:t>
            </a:r>
          </a:p>
        </p:txBody>
      </p:sp>
    </p:spTree>
    <p:extLst>
      <p:ext uri="{BB962C8B-B14F-4D97-AF65-F5344CB8AC3E}">
        <p14:creationId xmlns:p14="http://schemas.microsoft.com/office/powerpoint/2010/main" val="993821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57305" cy="914400"/>
          </a:xfrm>
        </p:spPr>
        <p:txBody>
          <a:bodyPr/>
          <a:lstStyle/>
          <a:p>
            <a:r>
              <a:rPr lang="en-US" dirty="0"/>
              <a:t>Strategies for Improving Reproducibility </a:t>
            </a:r>
            <a:r>
              <a:rPr lang="en-US" i="1" u="sng" dirty="0"/>
              <a:t>During</a:t>
            </a:r>
            <a:r>
              <a:rPr lang="en-US" u="sng" dirty="0"/>
              <a:t> Development</a:t>
            </a:r>
            <a:r>
              <a:rPr lang="en-US" dirty="0"/>
              <a:t> (2/3)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995355"/>
            <a:ext cx="11369809" cy="4047778"/>
          </a:xfrm>
        </p:spPr>
        <p:txBody>
          <a:bodyPr/>
          <a:lstStyle/>
          <a:p>
            <a:r>
              <a:rPr lang="en-US" b="1" dirty="0">
                <a:solidFill>
                  <a:schemeClr val="tx2"/>
                </a:solidFill>
              </a:rPr>
              <a:t>Build in quality from the start</a:t>
            </a:r>
          </a:p>
          <a:p>
            <a:r>
              <a:rPr lang="en-US" dirty="0"/>
              <a:t>Define and follow coding standards</a:t>
            </a:r>
          </a:p>
          <a:p>
            <a:pPr lvl="1">
              <a:spcBef>
                <a:spcPts val="200"/>
              </a:spcBef>
            </a:pPr>
            <a:r>
              <a:rPr lang="en-US" dirty="0"/>
              <a:t>Not just code style</a:t>
            </a:r>
          </a:p>
          <a:p>
            <a:pPr lvl="1">
              <a:spcBef>
                <a:spcPts val="200"/>
              </a:spcBef>
            </a:pPr>
            <a:r>
              <a:rPr lang="en-US" dirty="0"/>
              <a:t>Expectations for kinds and extent of documentation, types and rigor of tests</a:t>
            </a:r>
          </a:p>
          <a:p>
            <a:r>
              <a:rPr lang="en-US" dirty="0"/>
              <a:t>Develop tests as you code</a:t>
            </a:r>
          </a:p>
          <a:p>
            <a:pPr lvl="1">
              <a:spcBef>
                <a:spcPts val="200"/>
              </a:spcBef>
            </a:pPr>
            <a:r>
              <a:rPr lang="en-US" dirty="0"/>
              <a:t>Write tests while the code is fresh in your mind</a:t>
            </a:r>
          </a:p>
          <a:p>
            <a:pPr lvl="1">
              <a:spcBef>
                <a:spcPts val="200"/>
              </a:spcBef>
            </a:pPr>
            <a:r>
              <a:rPr lang="en-US" dirty="0"/>
              <a:t>Test Driven Development (TDD) means write tests before code, then code to pass the tests</a:t>
            </a:r>
          </a:p>
          <a:p>
            <a:r>
              <a:rPr lang="en-US" dirty="0"/>
              <a:t>Require increasingly rigorous testing as the code becomes more “public”</a:t>
            </a:r>
          </a:p>
          <a:p>
            <a:pPr lvl="1">
              <a:spcBef>
                <a:spcPts val="200"/>
              </a:spcBef>
            </a:pPr>
            <a:r>
              <a:rPr lang="en-US" dirty="0"/>
              <a:t>Testing has costs, need to balance level of risk against cost of executing tests</a:t>
            </a:r>
          </a:p>
          <a:p>
            <a:pPr lvl="1">
              <a:spcBef>
                <a:spcPts val="200"/>
              </a:spcBef>
            </a:pPr>
            <a:r>
              <a:rPr lang="en-US" dirty="0"/>
              <a:t>Also think about frequency of tests at different levels of cost (c.f. continuous integration)</a:t>
            </a:r>
          </a:p>
          <a:p>
            <a:r>
              <a:rPr lang="en-US" dirty="0"/>
              <a:t>Practice peer code review</a:t>
            </a:r>
          </a:p>
          <a:p>
            <a:pPr lvl="1">
              <a:spcBef>
                <a:spcPts val="200"/>
              </a:spcBef>
            </a:pPr>
            <a:r>
              <a:rPr lang="en-US" dirty="0"/>
              <a:t>Retrospective if you have a lot of existing unreviewed code</a:t>
            </a:r>
          </a:p>
          <a:p>
            <a:pPr lvl="1">
              <a:spcBef>
                <a:spcPts val="200"/>
              </a:spcBef>
            </a:pPr>
            <a:r>
              <a:rPr lang="en-US" dirty="0"/>
              <a:t>Per commit – should meet standards, </a:t>
            </a:r>
            <a:r>
              <a:rPr lang="en-US" i="1" dirty="0"/>
              <a:t>and</a:t>
            </a:r>
            <a:r>
              <a:rPr lang="en-US" dirty="0"/>
              <a:t> be understood and judged correct by reviewer</a:t>
            </a:r>
          </a:p>
          <a:p>
            <a:pPr lvl="1">
              <a:spcBef>
                <a:spcPts val="200"/>
              </a:spcBef>
            </a:pPr>
            <a:r>
              <a:rPr lang="en-US" dirty="0"/>
              <a:t>Pair experienced reviewers with less experienced coders to help ensure quality</a:t>
            </a:r>
          </a:p>
        </p:txBody>
      </p:sp>
    </p:spTree>
    <p:extLst>
      <p:ext uri="{BB962C8B-B14F-4D97-AF65-F5344CB8AC3E}">
        <p14:creationId xmlns:p14="http://schemas.microsoft.com/office/powerpoint/2010/main" val="1828586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a:xfrm>
            <a:off x="365760" y="411480"/>
            <a:ext cx="11438994" cy="914400"/>
          </a:xfrm>
        </p:spPr>
        <p:txBody>
          <a:bodyPr/>
          <a:lstStyle/>
          <a:p>
            <a:r>
              <a:rPr lang="en-US" dirty="0"/>
              <a:t>Strategies for Improving Reproducibility </a:t>
            </a:r>
            <a:r>
              <a:rPr lang="en-US" i="1" u="sng" dirty="0"/>
              <a:t>During</a:t>
            </a:r>
            <a:r>
              <a:rPr lang="en-US" u="sng" dirty="0"/>
              <a:t> Development</a:t>
            </a:r>
            <a:r>
              <a:rPr lang="en-US" dirty="0"/>
              <a:t> (3/3)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512510"/>
            <a:ext cx="11369809" cy="4047778"/>
          </a:xfrm>
        </p:spPr>
        <p:txBody>
          <a:bodyPr/>
          <a:lstStyle/>
          <a:p>
            <a:r>
              <a:rPr lang="en-US" b="1" dirty="0">
                <a:solidFill>
                  <a:schemeClr val="tx2"/>
                </a:solidFill>
              </a:rPr>
              <a:t>Be judicious in pursuit of performance</a:t>
            </a:r>
          </a:p>
          <a:p>
            <a:r>
              <a:rPr lang="en-US" dirty="0"/>
              <a:t>Start with straightforward, portable implementations</a:t>
            </a:r>
          </a:p>
          <a:p>
            <a:pPr lvl="1">
              <a:spcBef>
                <a:spcPts val="200"/>
              </a:spcBef>
            </a:pPr>
            <a:r>
              <a:rPr lang="en-US" dirty="0"/>
              <a:t>They are more easily understood by future developers</a:t>
            </a:r>
          </a:p>
          <a:p>
            <a:pPr lvl="1">
              <a:spcBef>
                <a:spcPts val="200"/>
              </a:spcBef>
            </a:pPr>
            <a:r>
              <a:rPr lang="en-US" dirty="0"/>
              <a:t>“Tricky” or more complicated code is more likely to have undetected bugs</a:t>
            </a:r>
          </a:p>
          <a:p>
            <a:r>
              <a:rPr lang="en-US" dirty="0"/>
              <a:t>Focus optimization efforts on actual bottlenecks</a:t>
            </a:r>
          </a:p>
          <a:p>
            <a:pPr lvl="1">
              <a:spcBef>
                <a:spcPts val="200"/>
              </a:spcBef>
            </a:pPr>
            <a:r>
              <a:rPr lang="en-US" dirty="0"/>
              <a:t>If your algorithm is N</a:t>
            </a:r>
            <a:r>
              <a:rPr lang="en-US" baseline="30000" dirty="0"/>
              <a:t>3</a:t>
            </a:r>
            <a:r>
              <a:rPr lang="en-US" dirty="0"/>
              <a:t>, accelerating an N</a:t>
            </a:r>
            <a:r>
              <a:rPr lang="en-US" baseline="30000" dirty="0"/>
              <a:t>2</a:t>
            </a:r>
            <a:r>
              <a:rPr lang="en-US" dirty="0"/>
              <a:t> operation probably won’t make much difference</a:t>
            </a:r>
          </a:p>
          <a:p>
            <a:pPr lvl="1">
              <a:spcBef>
                <a:spcPts val="200"/>
              </a:spcBef>
            </a:pPr>
            <a:r>
              <a:rPr lang="en-US" dirty="0"/>
              <a:t>If you’re creating hardware-specific versions, make sure you’re testing on each platform</a:t>
            </a:r>
          </a:p>
          <a:p>
            <a:r>
              <a:rPr lang="en-US" dirty="0"/>
              <a:t>Treat optimization like a refactoring exercise</a:t>
            </a:r>
          </a:p>
          <a:p>
            <a:pPr lvl="1">
              <a:spcBef>
                <a:spcPts val="200"/>
              </a:spcBef>
            </a:pPr>
            <a:r>
              <a:rPr lang="en-US" dirty="0"/>
              <a:t>Make sure it is covered by tests</a:t>
            </a:r>
          </a:p>
          <a:p>
            <a:pPr lvl="1">
              <a:spcBef>
                <a:spcPts val="200"/>
              </a:spcBef>
            </a:pPr>
            <a:r>
              <a:rPr lang="en-US" dirty="0"/>
              <a:t>Examine both correctness and performance gains</a:t>
            </a:r>
          </a:p>
          <a:p>
            <a:r>
              <a:rPr lang="en-US" dirty="0"/>
              <a:t>Include options to eliminate non-determinism</a:t>
            </a:r>
          </a:p>
          <a:p>
            <a:pPr lvl="1">
              <a:spcBef>
                <a:spcPts val="200"/>
              </a:spcBef>
            </a:pPr>
            <a:r>
              <a:rPr lang="en-US" dirty="0"/>
              <a:t>Usually has a performance cost, but may improve testability/</a:t>
            </a:r>
            <a:r>
              <a:rPr lang="en-US" dirty="0" err="1"/>
              <a:t>debugability</a:t>
            </a:r>
            <a:endParaRPr lang="en-US" dirty="0"/>
          </a:p>
        </p:txBody>
      </p:sp>
    </p:spTree>
    <p:extLst>
      <p:ext uri="{BB962C8B-B14F-4D97-AF65-F5344CB8AC3E}">
        <p14:creationId xmlns:p14="http://schemas.microsoft.com/office/powerpoint/2010/main" val="299746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Development</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52748"/>
            <a:ext cx="11369809" cy="4047778"/>
          </a:xfrm>
        </p:spPr>
        <p:txBody>
          <a:bodyPr/>
          <a:lstStyle/>
          <a:p>
            <a:r>
              <a:rPr lang="en-US" b="1" dirty="0">
                <a:solidFill>
                  <a:schemeClr val="tx2"/>
                </a:solidFill>
              </a:rPr>
              <a:t>Testing, testing, and more testing!</a:t>
            </a:r>
          </a:p>
          <a:p>
            <a:r>
              <a:rPr lang="en-US" dirty="0"/>
              <a:t>Add more tests</a:t>
            </a:r>
          </a:p>
          <a:p>
            <a:pPr lvl="1"/>
            <a:r>
              <a:rPr lang="en-US" dirty="0"/>
              <a:t>Be creative</a:t>
            </a:r>
          </a:p>
          <a:p>
            <a:pPr lvl="1"/>
            <a:r>
              <a:rPr lang="en-US" dirty="0"/>
              <a:t>Think about corner cases</a:t>
            </a:r>
          </a:p>
          <a:p>
            <a:pPr lvl="1"/>
            <a:r>
              <a:rPr lang="en-US" dirty="0"/>
              <a:t>Think about misuse (unintentional or intentional)</a:t>
            </a:r>
          </a:p>
          <a:p>
            <a:pPr lvl="1"/>
            <a:r>
              <a:rPr lang="en-US" dirty="0"/>
              <a:t>Think about synthetic tests with synthetic data</a:t>
            </a:r>
          </a:p>
          <a:p>
            <a:pPr lvl="1"/>
            <a:r>
              <a:rPr lang="en-US" dirty="0"/>
              <a:t>Think about low-cost tests that can be “always on” (even if they’re not so stringent)</a:t>
            </a:r>
          </a:p>
          <a:p>
            <a:pPr lvl="1"/>
            <a:r>
              <a:rPr lang="en-US" dirty="0"/>
              <a:t>Can you detect silent data corruption?</a:t>
            </a:r>
          </a:p>
          <a:p>
            <a:r>
              <a:rPr lang="en-US" dirty="0"/>
              <a:t>Test your tests!</a:t>
            </a:r>
          </a:p>
          <a:p>
            <a:pPr lvl="1"/>
            <a:r>
              <a:rPr lang="en-US" dirty="0"/>
              <a:t>Make sure tests fail when they’re supposed to!</a:t>
            </a:r>
          </a:p>
          <a:p>
            <a:r>
              <a:rPr lang="en-US" dirty="0"/>
              <a:t>Thoroughly verify the code</a:t>
            </a:r>
          </a:p>
          <a:p>
            <a:pPr lvl="1"/>
            <a:r>
              <a:rPr lang="en-US" dirty="0"/>
              <a:t>Does the code do what you intended it to do?</a:t>
            </a:r>
          </a:p>
          <a:p>
            <a:pPr lvl="1"/>
            <a:r>
              <a:rPr lang="en-US" dirty="0"/>
              <a:t>On all relevant platforms</a:t>
            </a:r>
          </a:p>
        </p:txBody>
      </p:sp>
    </p:spTree>
    <p:extLst>
      <p:ext uri="{BB962C8B-B14F-4D97-AF65-F5344CB8AC3E}">
        <p14:creationId xmlns:p14="http://schemas.microsoft.com/office/powerpoint/2010/main" val="136877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7E71-12B3-4F18-9845-F2C5400A7D80}"/>
              </a:ext>
            </a:extLst>
          </p:cNvPr>
          <p:cNvSpPr>
            <a:spLocks noGrp="1"/>
          </p:cNvSpPr>
          <p:nvPr>
            <p:ph type="title"/>
          </p:nvPr>
        </p:nvSpPr>
        <p:spPr/>
        <p:txBody>
          <a:bodyPr/>
          <a:lstStyle/>
          <a:p>
            <a:r>
              <a:rPr lang="en-US" dirty="0"/>
              <a:t>Digression – “Physics” (or Math)-Based Testing Strategies</a:t>
            </a:r>
          </a:p>
        </p:txBody>
      </p:sp>
      <p:sp>
        <p:nvSpPr>
          <p:cNvPr id="3" name="Content Placeholder 2">
            <a:extLst>
              <a:ext uri="{FF2B5EF4-FFF2-40B4-BE49-F238E27FC236}">
                <a16:creationId xmlns:a16="http://schemas.microsoft.com/office/drawing/2014/main" id="{A5DD7266-4F2C-433C-9206-C4C7FDCEE701}"/>
              </a:ext>
            </a:extLst>
          </p:cNvPr>
          <p:cNvSpPr>
            <a:spLocks noGrp="1"/>
          </p:cNvSpPr>
          <p:nvPr>
            <p:ph idx="1"/>
          </p:nvPr>
        </p:nvSpPr>
        <p:spPr>
          <a:xfrm>
            <a:off x="365760" y="1340125"/>
            <a:ext cx="11369809" cy="4047778"/>
          </a:xfrm>
        </p:spPr>
        <p:txBody>
          <a:bodyPr/>
          <a:lstStyle/>
          <a:p>
            <a:r>
              <a:rPr lang="en-US" b="1" dirty="0">
                <a:solidFill>
                  <a:schemeClr val="tx2"/>
                </a:solidFill>
              </a:rPr>
              <a:t>Use what you know (or can construct) about the model you’re studying to test its implementation</a:t>
            </a:r>
          </a:p>
          <a:p>
            <a:r>
              <a:rPr lang="en-US" dirty="0"/>
              <a:t>Synthetic operators with known properties</a:t>
            </a:r>
          </a:p>
          <a:p>
            <a:pPr lvl="1"/>
            <a:r>
              <a:rPr lang="en-US" dirty="0"/>
              <a:t>Spectrum (huge diagonals)</a:t>
            </a:r>
          </a:p>
          <a:p>
            <a:pPr lvl="1"/>
            <a:r>
              <a:rPr lang="en-US" dirty="0"/>
              <a:t>Rank (by construction)</a:t>
            </a:r>
          </a:p>
          <a:p>
            <a:r>
              <a:rPr lang="en-US" dirty="0"/>
              <a:t>Invariance principles</a:t>
            </a:r>
          </a:p>
          <a:p>
            <a:pPr lvl="1"/>
            <a:r>
              <a:rPr lang="en-US" dirty="0"/>
              <a:t>Translational, rotational, etc.</a:t>
            </a:r>
          </a:p>
          <a:p>
            <a:pPr lvl="1"/>
            <a:r>
              <a:rPr lang="en-US" dirty="0"/>
              <a:t>Physical symmetries</a:t>
            </a:r>
          </a:p>
          <a:p>
            <a:pPr lvl="1"/>
            <a:r>
              <a:rPr lang="en-US" dirty="0"/>
              <a:t>Mathematical symmetries</a:t>
            </a:r>
          </a:p>
          <a:p>
            <a:r>
              <a:rPr lang="en-US" dirty="0"/>
              <a:t>Conservation rules</a:t>
            </a:r>
          </a:p>
          <a:p>
            <a:pPr lvl="1"/>
            <a:r>
              <a:rPr lang="en-US" dirty="0"/>
              <a:t>Fluxes, energy, mass, etc.</a:t>
            </a:r>
          </a:p>
          <a:p>
            <a:r>
              <a:rPr lang="en-US" dirty="0"/>
              <a:t>…</a:t>
            </a:r>
          </a:p>
        </p:txBody>
      </p:sp>
    </p:spTree>
    <p:extLst>
      <p:ext uri="{BB962C8B-B14F-4D97-AF65-F5344CB8AC3E}">
        <p14:creationId xmlns:p14="http://schemas.microsoft.com/office/powerpoint/2010/main" val="2493342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740C-7926-4693-996F-58F53886A80C}"/>
              </a:ext>
            </a:extLst>
          </p:cNvPr>
          <p:cNvSpPr>
            <a:spLocks noGrp="1"/>
          </p:cNvSpPr>
          <p:nvPr>
            <p:ph type="title"/>
          </p:nvPr>
        </p:nvSpPr>
        <p:spPr/>
        <p:txBody>
          <a:bodyPr/>
          <a:lstStyle/>
          <a:p>
            <a:r>
              <a:rPr lang="en-US" dirty="0"/>
              <a:t>Digression – Design by Contract Programming</a:t>
            </a:r>
          </a:p>
        </p:txBody>
      </p:sp>
      <p:sp>
        <p:nvSpPr>
          <p:cNvPr id="3" name="Content Placeholder 2">
            <a:extLst>
              <a:ext uri="{FF2B5EF4-FFF2-40B4-BE49-F238E27FC236}">
                <a16:creationId xmlns:a16="http://schemas.microsoft.com/office/drawing/2014/main" id="{86DB796C-B083-44C4-8467-DE5160CD2C5D}"/>
              </a:ext>
            </a:extLst>
          </p:cNvPr>
          <p:cNvSpPr>
            <a:spLocks noGrp="1"/>
          </p:cNvSpPr>
          <p:nvPr>
            <p:ph idx="1"/>
          </p:nvPr>
        </p:nvSpPr>
        <p:spPr>
          <a:xfrm>
            <a:off x="365760" y="1325135"/>
            <a:ext cx="11369809" cy="4047778"/>
          </a:xfrm>
        </p:spPr>
        <p:txBody>
          <a:bodyPr/>
          <a:lstStyle/>
          <a:p>
            <a:r>
              <a:rPr lang="en-US" b="1" dirty="0">
                <a:solidFill>
                  <a:schemeClr val="tx2"/>
                </a:solidFill>
              </a:rPr>
              <a:t>Building testing into your routines </a:t>
            </a:r>
          </a:p>
          <a:p>
            <a:pPr lvl="1">
              <a:spcBef>
                <a:spcPts val="200"/>
              </a:spcBef>
            </a:pPr>
            <a:r>
              <a:rPr lang="en-US" b="1" dirty="0">
                <a:solidFill>
                  <a:schemeClr val="tx2"/>
                </a:solidFill>
              </a:rPr>
              <a:t>To complement, </a:t>
            </a:r>
            <a:r>
              <a:rPr lang="en-US" b="1" i="1" dirty="0">
                <a:solidFill>
                  <a:schemeClr val="tx2"/>
                </a:solidFill>
              </a:rPr>
              <a:t>not replace</a:t>
            </a:r>
            <a:r>
              <a:rPr lang="en-US" b="1" dirty="0">
                <a:solidFill>
                  <a:schemeClr val="tx2"/>
                </a:solidFill>
              </a:rPr>
              <a:t>, other testing</a:t>
            </a:r>
          </a:p>
          <a:p>
            <a:r>
              <a:rPr lang="en-US" dirty="0"/>
              <a:t>The interface to a routine can be thought of as a contract between caller and the routine</a:t>
            </a:r>
          </a:p>
          <a:p>
            <a:pPr lvl="1">
              <a:spcBef>
                <a:spcPts val="200"/>
              </a:spcBef>
            </a:pPr>
            <a:r>
              <a:rPr lang="en-US" dirty="0"/>
              <a:t>What does the contract expect?		</a:t>
            </a:r>
            <a:r>
              <a:rPr lang="en-US" b="1" dirty="0"/>
              <a:t>preconditions</a:t>
            </a:r>
          </a:p>
          <a:p>
            <a:pPr lvl="1">
              <a:spcBef>
                <a:spcPts val="200"/>
              </a:spcBef>
            </a:pPr>
            <a:r>
              <a:rPr lang="en-US" dirty="0"/>
              <a:t>What does the contract guarantee?	</a:t>
            </a:r>
            <a:r>
              <a:rPr lang="en-US" b="1" dirty="0"/>
              <a:t>postconditions</a:t>
            </a:r>
          </a:p>
          <a:p>
            <a:pPr lvl="1">
              <a:spcBef>
                <a:spcPts val="200"/>
              </a:spcBef>
            </a:pPr>
            <a:r>
              <a:rPr lang="en-US" dirty="0"/>
              <a:t>What does the contract maintain?		</a:t>
            </a:r>
            <a:r>
              <a:rPr lang="en-US" b="1" dirty="0"/>
              <a:t>invariants</a:t>
            </a:r>
          </a:p>
          <a:p>
            <a:r>
              <a:rPr lang="en-US" dirty="0"/>
              <a:t>Given valid inputs (preconditions satisfied) a routine should guarantee valid outputs (postconditions satisfied, invariants maintained)</a:t>
            </a:r>
          </a:p>
          <a:p>
            <a:pPr lvl="1">
              <a:spcBef>
                <a:spcPts val="200"/>
              </a:spcBef>
            </a:pPr>
            <a:r>
              <a:rPr lang="en-US" dirty="0"/>
              <a:t>If the preconditions are not satisfied, the routine should return an error</a:t>
            </a:r>
          </a:p>
          <a:p>
            <a:r>
              <a:rPr lang="en-US" dirty="0"/>
              <a:t>Making the contract explicit facilitates correct use of routines</a:t>
            </a:r>
          </a:p>
          <a:p>
            <a:pPr lvl="1">
              <a:spcBef>
                <a:spcPts val="200"/>
              </a:spcBef>
            </a:pPr>
            <a:r>
              <a:rPr lang="en-US" dirty="0"/>
              <a:t>Especially when routine is reused in another context</a:t>
            </a:r>
          </a:p>
          <a:p>
            <a:pPr lvl="1">
              <a:spcBef>
                <a:spcPts val="200"/>
              </a:spcBef>
            </a:pPr>
            <a:r>
              <a:rPr lang="en-US" dirty="0"/>
              <a:t>Especially by those not intimately familiar with them</a:t>
            </a:r>
          </a:p>
        </p:txBody>
      </p:sp>
    </p:spTree>
    <p:extLst>
      <p:ext uri="{BB962C8B-B14F-4D97-AF65-F5344CB8AC3E}">
        <p14:creationId xmlns:p14="http://schemas.microsoft.com/office/powerpoint/2010/main" val="3685942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(1/3)</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72670"/>
            <a:ext cx="11369809" cy="4047778"/>
          </a:xfrm>
        </p:spPr>
        <p:txBody>
          <a:bodyPr/>
          <a:lstStyle/>
          <a:p>
            <a:r>
              <a:rPr lang="en-US" b="1" dirty="0">
                <a:solidFill>
                  <a:schemeClr val="tx2"/>
                </a:solidFill>
              </a:rPr>
              <a:t>What </a:t>
            </a:r>
            <a:r>
              <a:rPr lang="en-US" b="1">
                <a:solidFill>
                  <a:schemeClr val="tx2"/>
                </a:solidFill>
              </a:rPr>
              <a:t>are you </a:t>
            </a:r>
            <a:r>
              <a:rPr lang="en-US" b="1" dirty="0">
                <a:solidFill>
                  <a:schemeClr val="tx2"/>
                </a:solidFill>
              </a:rPr>
              <a:t>going to do, why, and how?</a:t>
            </a:r>
          </a:p>
          <a:p>
            <a:r>
              <a:rPr lang="en-US" dirty="0"/>
              <a:t>Plan your experiments thoroughly</a:t>
            </a:r>
          </a:p>
          <a:p>
            <a:pPr lvl="1"/>
            <a:r>
              <a:rPr lang="en-US" dirty="0"/>
              <a:t>Know what you need (in the code, as inputs, as outputs to capture/analyze, etc.)</a:t>
            </a:r>
          </a:p>
          <a:p>
            <a:pPr lvl="1"/>
            <a:r>
              <a:rPr lang="en-US" dirty="0"/>
              <a:t>Know how you’re going to process or analyze the results</a:t>
            </a:r>
          </a:p>
          <a:p>
            <a:pPr lvl="1"/>
            <a:r>
              <a:rPr lang="en-US" dirty="0"/>
              <a:t>Know what to expect (in results, performance/cost, etc.)</a:t>
            </a:r>
          </a:p>
          <a:p>
            <a:pPr lvl="1"/>
            <a:r>
              <a:rPr lang="en-US" dirty="0"/>
              <a:t>How will you convince yourself that your results are trustworthy?</a:t>
            </a:r>
          </a:p>
          <a:p>
            <a:r>
              <a:rPr lang="en-US" dirty="0"/>
              <a:t>Perform pilot/test runs to build confidence in correctness, performance, scaling</a:t>
            </a:r>
          </a:p>
          <a:p>
            <a:pPr lvl="1"/>
            <a:r>
              <a:rPr lang="en-US" dirty="0"/>
              <a:t>Often useful to pursue an incremental/layered strategy</a:t>
            </a:r>
          </a:p>
          <a:p>
            <a:r>
              <a:rPr lang="en-US" dirty="0"/>
              <a:t>Ensure that you have the resources to store and/or analyze the outputs</a:t>
            </a:r>
          </a:p>
          <a:p>
            <a:pPr lvl="1"/>
            <a:r>
              <a:rPr lang="en-US" dirty="0"/>
              <a:t>What can you afford to archive?</a:t>
            </a:r>
          </a:p>
          <a:p>
            <a:pPr lvl="1"/>
            <a:r>
              <a:rPr lang="en-US" dirty="0"/>
              <a:t>What will you need to process and delete?</a:t>
            </a:r>
          </a:p>
          <a:p>
            <a:pPr lvl="1"/>
            <a:r>
              <a:rPr lang="en-US" dirty="0"/>
              <a:t>What will you need to process during execution or stream?</a:t>
            </a:r>
          </a:p>
        </p:txBody>
      </p:sp>
    </p:spTree>
    <p:extLst>
      <p:ext uri="{BB962C8B-B14F-4D97-AF65-F5344CB8AC3E}">
        <p14:creationId xmlns:p14="http://schemas.microsoft.com/office/powerpoint/2010/main" val="3488834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(2/3)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280165"/>
            <a:ext cx="11369809" cy="4047778"/>
          </a:xfrm>
        </p:spPr>
        <p:txBody>
          <a:bodyPr/>
          <a:lstStyle/>
          <a:p>
            <a:r>
              <a:rPr lang="en-US" b="1" dirty="0">
                <a:solidFill>
                  <a:schemeClr val="tx2"/>
                </a:solidFill>
              </a:rPr>
              <a:t>Can you reproduce the code used for each and every experiment?</a:t>
            </a:r>
          </a:p>
          <a:p>
            <a:pPr lvl="1"/>
            <a:r>
              <a:rPr lang="en-US" b="1" dirty="0">
                <a:solidFill>
                  <a:schemeClr val="tx2"/>
                </a:solidFill>
              </a:rPr>
              <a:t>Three years later?</a:t>
            </a:r>
          </a:p>
          <a:p>
            <a:r>
              <a:rPr lang="en-US" dirty="0"/>
              <a:t>Use only well-defined versions of code (i.e., official “releases”, tags, etc.)</a:t>
            </a:r>
          </a:p>
          <a:p>
            <a:pPr lvl="1"/>
            <a:r>
              <a:rPr lang="en-US" dirty="0"/>
              <a:t>Master or development branches are often moving targets</a:t>
            </a:r>
          </a:p>
          <a:p>
            <a:pPr lvl="1"/>
            <a:r>
              <a:rPr lang="en-US" dirty="0"/>
              <a:t>Capture the exact version of the code used for each experiment</a:t>
            </a:r>
          </a:p>
          <a:p>
            <a:pPr lvl="2"/>
            <a:r>
              <a:rPr lang="en-US" dirty="0"/>
              <a:t>Is the code you’re building exactly what’s in the version control repo?</a:t>
            </a:r>
          </a:p>
          <a:p>
            <a:pPr lvl="1"/>
            <a:r>
              <a:rPr lang="en-US" dirty="0"/>
              <a:t>Don’t change versions during a related series of experiments (unless you have to)</a:t>
            </a:r>
          </a:p>
          <a:p>
            <a:pPr lvl="1"/>
            <a:r>
              <a:rPr lang="en-US" dirty="0"/>
              <a:t>If you have to change versions, know exactly what changed</a:t>
            </a:r>
          </a:p>
          <a:p>
            <a:pPr lvl="2"/>
            <a:r>
              <a:rPr lang="en-US" dirty="0"/>
              <a:t>Capture the exact version of the code used for each experiment</a:t>
            </a:r>
          </a:p>
          <a:p>
            <a:r>
              <a:rPr lang="en-US" dirty="0"/>
              <a:t>Use only versions of code that have been thoroughly verified</a:t>
            </a:r>
          </a:p>
          <a:p>
            <a:r>
              <a:rPr lang="en-US" dirty="0"/>
              <a:t>Consider capturing version information of key libraries, compilers, and other dependencies used to build code</a:t>
            </a:r>
          </a:p>
          <a:p>
            <a:pPr lvl="1"/>
            <a:r>
              <a:rPr lang="en-US" i="1" dirty="0"/>
              <a:t>Not often done, in practice</a:t>
            </a:r>
          </a:p>
        </p:txBody>
      </p:sp>
    </p:spTree>
    <p:extLst>
      <p:ext uri="{BB962C8B-B14F-4D97-AF65-F5344CB8AC3E}">
        <p14:creationId xmlns:p14="http://schemas.microsoft.com/office/powerpoint/2010/main" val="847899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During</a:t>
            </a:r>
            <a:r>
              <a:rPr lang="en-US" u="sng" dirty="0"/>
              <a:t> Experiments</a:t>
            </a:r>
            <a:r>
              <a:rPr lang="en-US" dirty="0"/>
              <a:t> (3/3)</a:t>
            </a:r>
            <a:endParaRPr lang="en-US" u="sng" dirty="0"/>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310145"/>
            <a:ext cx="11369809" cy="4047778"/>
          </a:xfrm>
        </p:spPr>
        <p:txBody>
          <a:bodyPr/>
          <a:lstStyle/>
          <a:p>
            <a:r>
              <a:rPr lang="en-US" b="1" dirty="0">
                <a:solidFill>
                  <a:schemeClr val="tx2"/>
                </a:solidFill>
              </a:rPr>
              <a:t>Be thorough in capturing provenance</a:t>
            </a:r>
          </a:p>
          <a:p>
            <a:pPr lvl="1"/>
            <a:r>
              <a:rPr lang="en-US" b="1" dirty="0">
                <a:solidFill>
                  <a:schemeClr val="tx2"/>
                </a:solidFill>
              </a:rPr>
              <a:t> Agents (codes), entities (inputs, outputs, etc.), activities (the transformation)</a:t>
            </a:r>
          </a:p>
          <a:p>
            <a:r>
              <a:rPr lang="en-US" dirty="0"/>
              <a:t>Capture code version</a:t>
            </a:r>
          </a:p>
          <a:p>
            <a:r>
              <a:rPr lang="en-US" dirty="0"/>
              <a:t>Capture all inputs/configuration information for each experiment</a:t>
            </a:r>
          </a:p>
          <a:p>
            <a:r>
              <a:rPr lang="en-US" dirty="0"/>
              <a:t>Use multiple systems to ensure that you can correctly associate inputs, outputs, and code versions</a:t>
            </a:r>
          </a:p>
          <a:p>
            <a:pPr lvl="1"/>
            <a:r>
              <a:rPr lang="en-US" dirty="0"/>
              <a:t>Systematic directory and file naming conventions</a:t>
            </a:r>
          </a:p>
          <a:p>
            <a:pPr lvl="1"/>
            <a:r>
              <a:rPr lang="en-US" dirty="0"/>
              <a:t>Separate written notes (paper notebook, electronic notebook)</a:t>
            </a:r>
          </a:p>
          <a:p>
            <a:pPr lvl="1"/>
            <a:r>
              <a:rPr lang="en-US" dirty="0"/>
              <a:t>Scripts to orchestrate experiments (versioned and captured)</a:t>
            </a:r>
          </a:p>
          <a:p>
            <a:pPr lvl="1"/>
            <a:r>
              <a:rPr lang="en-US" dirty="0"/>
              <a:t>Version control (if data is not too large)</a:t>
            </a:r>
          </a:p>
          <a:p>
            <a:r>
              <a:rPr lang="en-US" dirty="0"/>
              <a:t>Capture important outputs (as feasible)</a:t>
            </a:r>
          </a:p>
        </p:txBody>
      </p:sp>
    </p:spTree>
    <p:extLst>
      <p:ext uri="{BB962C8B-B14F-4D97-AF65-F5344CB8AC3E}">
        <p14:creationId xmlns:p14="http://schemas.microsoft.com/office/powerpoint/2010/main" val="1441357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AE6-BAC5-4D3D-B274-228B336C1693}"/>
              </a:ext>
            </a:extLst>
          </p:cNvPr>
          <p:cNvSpPr>
            <a:spLocks noGrp="1"/>
          </p:cNvSpPr>
          <p:nvPr>
            <p:ph type="title"/>
          </p:nvPr>
        </p:nvSpPr>
        <p:spPr/>
        <p:txBody>
          <a:bodyPr/>
          <a:lstStyle/>
          <a:p>
            <a:r>
              <a:rPr lang="en-US" dirty="0"/>
              <a:t>Strategies for Improving Reproducibility </a:t>
            </a:r>
            <a:r>
              <a:rPr lang="en-US" i="1" u="sng" dirty="0"/>
              <a:t>After</a:t>
            </a:r>
            <a:r>
              <a:rPr lang="en-US" u="sng" dirty="0"/>
              <a:t> Experiments</a:t>
            </a:r>
          </a:p>
        </p:txBody>
      </p:sp>
      <p:sp>
        <p:nvSpPr>
          <p:cNvPr id="3" name="Content Placeholder 2">
            <a:extLst>
              <a:ext uri="{FF2B5EF4-FFF2-40B4-BE49-F238E27FC236}">
                <a16:creationId xmlns:a16="http://schemas.microsoft.com/office/drawing/2014/main" id="{7E3F8F1F-5081-4F6E-81DA-DC14088609D1}"/>
              </a:ext>
            </a:extLst>
          </p:cNvPr>
          <p:cNvSpPr>
            <a:spLocks noGrp="1"/>
          </p:cNvSpPr>
          <p:nvPr>
            <p:ph idx="1"/>
          </p:nvPr>
        </p:nvSpPr>
        <p:spPr>
          <a:xfrm>
            <a:off x="365760" y="1115269"/>
            <a:ext cx="11369809" cy="4047778"/>
          </a:xfrm>
        </p:spPr>
        <p:txBody>
          <a:bodyPr/>
          <a:lstStyle/>
          <a:p>
            <a:r>
              <a:rPr lang="en-US" b="1" dirty="0">
                <a:solidFill>
                  <a:schemeClr val="tx2"/>
                </a:solidFill>
              </a:rPr>
              <a:t>Continue provenance capture through data analysis/reduction process</a:t>
            </a:r>
          </a:p>
          <a:p>
            <a:pPr lvl="1">
              <a:spcBef>
                <a:spcPts val="200"/>
              </a:spcBef>
            </a:pPr>
            <a:r>
              <a:rPr lang="en-US" b="1" dirty="0">
                <a:solidFill>
                  <a:schemeClr val="tx2"/>
                </a:solidFill>
              </a:rPr>
              <a:t>Agents (codes), entities (inputs, outputs, etc.), activities (the transformation)</a:t>
            </a:r>
          </a:p>
          <a:p>
            <a:r>
              <a:rPr lang="en-US" dirty="0"/>
              <a:t>Script as much of your analysis/reduction as possible</a:t>
            </a:r>
          </a:p>
          <a:p>
            <a:pPr lvl="1">
              <a:spcBef>
                <a:spcPts val="200"/>
              </a:spcBef>
            </a:pPr>
            <a:r>
              <a:rPr lang="en-US" dirty="0"/>
              <a:t>Prefer scriptable tools over those requiring human interaction</a:t>
            </a:r>
          </a:p>
          <a:p>
            <a:pPr lvl="1">
              <a:spcBef>
                <a:spcPts val="200"/>
              </a:spcBef>
            </a:pPr>
            <a:r>
              <a:rPr lang="en-US" dirty="0"/>
              <a:t>Keep them under version control</a:t>
            </a:r>
          </a:p>
          <a:p>
            <a:r>
              <a:rPr lang="en-US" dirty="0"/>
              <a:t>Document your process thoroughly</a:t>
            </a:r>
          </a:p>
          <a:p>
            <a:pPr lvl="1">
              <a:spcBef>
                <a:spcPts val="200"/>
              </a:spcBef>
            </a:pPr>
            <a:r>
              <a:rPr lang="en-US" dirty="0"/>
              <a:t>Separately from scripts, etc.</a:t>
            </a:r>
          </a:p>
          <a:p>
            <a:pPr lvl="1">
              <a:spcBef>
                <a:spcPts val="200"/>
              </a:spcBef>
            </a:pPr>
            <a:r>
              <a:rPr lang="en-US" dirty="0"/>
              <a:t>E.g., paper or electronic notebook</a:t>
            </a:r>
          </a:p>
          <a:p>
            <a:pPr lvl="1">
              <a:spcBef>
                <a:spcPts val="200"/>
              </a:spcBef>
            </a:pPr>
            <a:r>
              <a:rPr lang="en-US" dirty="0"/>
              <a:t>Especially where human interaction is required</a:t>
            </a:r>
          </a:p>
          <a:p>
            <a:r>
              <a:rPr lang="en-US" dirty="0"/>
              <a:t>Capture key intermediates in the reduction process</a:t>
            </a:r>
          </a:p>
          <a:p>
            <a:pPr lvl="1">
              <a:spcBef>
                <a:spcPts val="200"/>
              </a:spcBef>
            </a:pPr>
            <a:r>
              <a:rPr lang="en-US" dirty="0"/>
              <a:t>The more you capture, the more you have to verify (and find problems) later</a:t>
            </a:r>
          </a:p>
          <a:p>
            <a:r>
              <a:rPr lang="en-US" dirty="0"/>
              <a:t>Capture the data (in machine-readable form) used to produce graphs and tables</a:t>
            </a:r>
          </a:p>
          <a:p>
            <a:pPr lvl="1">
              <a:spcBef>
                <a:spcPts val="200"/>
              </a:spcBef>
            </a:pPr>
            <a:r>
              <a:rPr lang="en-US" dirty="0"/>
              <a:t>Expected by basic data management plans</a:t>
            </a:r>
          </a:p>
          <a:p>
            <a:pPr lvl="1">
              <a:spcBef>
                <a:spcPts val="200"/>
              </a:spcBef>
            </a:pPr>
            <a:r>
              <a:rPr lang="en-US" dirty="0"/>
              <a:t>And an increasing number of publishers</a:t>
            </a:r>
          </a:p>
        </p:txBody>
      </p:sp>
    </p:spTree>
    <p:extLst>
      <p:ext uri="{BB962C8B-B14F-4D97-AF65-F5344CB8AC3E}">
        <p14:creationId xmlns:p14="http://schemas.microsoft.com/office/powerpoint/2010/main" val="380897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64BA-D81E-4F94-B7CB-32C2685F8871}"/>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05056AFC-EFC3-4FE5-A5A2-3B5BEBB80123}"/>
              </a:ext>
            </a:extLst>
          </p:cNvPr>
          <p:cNvSpPr>
            <a:spLocks noGrp="1"/>
          </p:cNvSpPr>
          <p:nvPr>
            <p:ph idx="1"/>
          </p:nvPr>
        </p:nvSpPr>
        <p:spPr>
          <a:xfrm>
            <a:off x="365760" y="1166599"/>
            <a:ext cx="11369809" cy="4047778"/>
          </a:xfrm>
        </p:spPr>
        <p:txBody>
          <a:bodyPr/>
          <a:lstStyle/>
          <a:p>
            <a:pPr marL="0" indent="0">
              <a:buNone/>
            </a:pPr>
            <a:r>
              <a:rPr lang="en-US" dirty="0"/>
              <a:t>A few of the terms used when talking about this topic…</a:t>
            </a:r>
          </a:p>
          <a:p>
            <a:pPr marL="0" indent="0" algn="ctr">
              <a:buNone/>
            </a:pPr>
            <a:r>
              <a:rPr lang="en-US" dirty="0">
                <a:solidFill>
                  <a:schemeClr val="tx2"/>
                </a:solidFill>
              </a:rPr>
              <a:t>Reproducibility</a:t>
            </a:r>
          </a:p>
          <a:p>
            <a:pPr marL="0" indent="0" algn="ctr">
              <a:buNone/>
            </a:pPr>
            <a:r>
              <a:rPr lang="en-US" dirty="0">
                <a:solidFill>
                  <a:schemeClr val="tx2"/>
                </a:solidFill>
              </a:rPr>
              <a:t>Replicability</a:t>
            </a:r>
          </a:p>
          <a:p>
            <a:pPr marL="0" indent="0" algn="ctr">
              <a:buNone/>
            </a:pPr>
            <a:r>
              <a:rPr lang="en-US" dirty="0">
                <a:solidFill>
                  <a:schemeClr val="tx2"/>
                </a:solidFill>
              </a:rPr>
              <a:t>Reliability</a:t>
            </a:r>
          </a:p>
          <a:p>
            <a:pPr marL="0" indent="0" algn="ctr">
              <a:buNone/>
            </a:pPr>
            <a:r>
              <a:rPr lang="en-US" dirty="0">
                <a:solidFill>
                  <a:schemeClr val="tx2"/>
                </a:solidFill>
              </a:rPr>
              <a:t>Correctness</a:t>
            </a:r>
          </a:p>
          <a:p>
            <a:pPr marL="0" indent="0" algn="ctr">
              <a:buNone/>
            </a:pPr>
            <a:r>
              <a:rPr lang="en-US" dirty="0">
                <a:solidFill>
                  <a:schemeClr val="tx2"/>
                </a:solidFill>
              </a:rPr>
              <a:t>Accuracy</a:t>
            </a:r>
          </a:p>
          <a:p>
            <a:pPr marL="0" indent="0" algn="ctr">
              <a:buNone/>
            </a:pPr>
            <a:r>
              <a:rPr lang="en-US" dirty="0">
                <a:solidFill>
                  <a:schemeClr val="tx2"/>
                </a:solidFill>
              </a:rPr>
              <a:t>Transparency</a:t>
            </a:r>
          </a:p>
          <a:p>
            <a:pPr marL="0" indent="0" algn="ctr">
              <a:buNone/>
            </a:pPr>
            <a:r>
              <a:rPr lang="en-US" dirty="0">
                <a:solidFill>
                  <a:schemeClr val="tx2"/>
                </a:solidFill>
              </a:rPr>
              <a:t>Credibility</a:t>
            </a:r>
          </a:p>
          <a:p>
            <a:pPr marL="0" indent="0">
              <a:buNone/>
            </a:pPr>
            <a:r>
              <a:rPr lang="en-US" dirty="0"/>
              <a:t>They don’t mean exactly the same thing…</a:t>
            </a:r>
          </a:p>
          <a:p>
            <a:pPr marL="0" indent="0">
              <a:buNone/>
            </a:pPr>
            <a:r>
              <a:rPr lang="en-US" dirty="0"/>
              <a:t>…but for the purposes of this presentation, the differences don’t really matter</a:t>
            </a:r>
          </a:p>
        </p:txBody>
      </p:sp>
    </p:spTree>
    <p:extLst>
      <p:ext uri="{BB962C8B-B14F-4D97-AF65-F5344CB8AC3E}">
        <p14:creationId xmlns:p14="http://schemas.microsoft.com/office/powerpoint/2010/main" val="366224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E6A3-96EC-4523-A436-014C2E27015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D1F1B50-97F3-4784-88FE-6A4FC215ACCF}"/>
              </a:ext>
            </a:extLst>
          </p:cNvPr>
          <p:cNvSpPr>
            <a:spLocks noGrp="1"/>
          </p:cNvSpPr>
          <p:nvPr>
            <p:ph idx="1"/>
          </p:nvPr>
        </p:nvSpPr>
        <p:spPr>
          <a:xfrm>
            <a:off x="365760" y="1257680"/>
            <a:ext cx="11369809" cy="4047778"/>
          </a:xfrm>
        </p:spPr>
        <p:txBody>
          <a:bodyPr/>
          <a:lstStyle/>
          <a:p>
            <a:r>
              <a:rPr lang="en-US" dirty="0"/>
              <a:t>The credibility of your science derives from the credibility of your code (and process)</a:t>
            </a:r>
          </a:p>
          <a:p>
            <a:r>
              <a:rPr lang="en-US" dirty="0"/>
              <a:t>Science stakeholders are ratcheting up expectations for reproducibility</a:t>
            </a:r>
          </a:p>
          <a:p>
            <a:r>
              <a:rPr lang="en-US" dirty="0"/>
              <a:t>There are strategies to improve reproducibility in all phases of the scientific process</a:t>
            </a:r>
          </a:p>
          <a:p>
            <a:pPr lvl="1"/>
            <a:r>
              <a:rPr lang="en-US" dirty="0"/>
              <a:t>During development</a:t>
            </a:r>
          </a:p>
          <a:p>
            <a:pPr lvl="1"/>
            <a:r>
              <a:rPr lang="en-US" dirty="0"/>
              <a:t>After development</a:t>
            </a:r>
          </a:p>
          <a:p>
            <a:pPr lvl="1"/>
            <a:r>
              <a:rPr lang="en-US" dirty="0"/>
              <a:t>During experiments</a:t>
            </a:r>
          </a:p>
          <a:p>
            <a:pPr lvl="1"/>
            <a:r>
              <a:rPr lang="en-US" dirty="0"/>
              <a:t>After experiments</a:t>
            </a:r>
          </a:p>
          <a:p>
            <a:r>
              <a:rPr lang="en-US" dirty="0"/>
              <a:t>They amount to better software development practices</a:t>
            </a:r>
          </a:p>
          <a:p>
            <a:pPr lvl="1"/>
            <a:r>
              <a:rPr lang="en-US" dirty="0"/>
              <a:t>The same kinds of practices advocated for reasons of productivity, sustainability, maintainability, etc.</a:t>
            </a:r>
          </a:p>
        </p:txBody>
      </p:sp>
    </p:spTree>
    <p:extLst>
      <p:ext uri="{BB962C8B-B14F-4D97-AF65-F5344CB8AC3E}">
        <p14:creationId xmlns:p14="http://schemas.microsoft.com/office/powerpoint/2010/main" val="4072028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5" name="Content Placeholder 4"/>
          <p:cNvSpPr>
            <a:spLocks noGrp="1"/>
          </p:cNvSpPr>
          <p:nvPr>
            <p:ph sz="quarter" idx="1"/>
          </p:nvPr>
        </p:nvSpPr>
        <p:spPr>
          <a:xfrm>
            <a:off x="2135060" y="1600199"/>
            <a:ext cx="8086853" cy="4769490"/>
          </a:xfrm>
        </p:spPr>
        <p:txBody>
          <a:bodyPr>
            <a:normAutofit/>
          </a:bodyPr>
          <a:lstStyle/>
          <a:p>
            <a:pPr marL="0" indent="0">
              <a:spcBef>
                <a:spcPts val="0"/>
              </a:spcBef>
              <a:buNone/>
            </a:pPr>
            <a:r>
              <a:rPr lang="en-US" dirty="0"/>
              <a:t>Editorial: ACM TOMS Replicated Computational Results Initiative. Michael A. Heroux. 2015.  </a:t>
            </a:r>
            <a:r>
              <a:rPr lang="en-US" i="1" dirty="0"/>
              <a:t>ACM Trans. Math. </a:t>
            </a:r>
            <a:r>
              <a:rPr lang="en-US" i="1" dirty="0" err="1"/>
              <a:t>Softw</a:t>
            </a:r>
            <a:r>
              <a:rPr lang="en-US" i="1" dirty="0"/>
              <a:t>.</a:t>
            </a:r>
            <a:r>
              <a:rPr lang="en-US" dirty="0"/>
              <a:t> 41, 3, Article 13 (June 2015), 5 pages. DOI: </a:t>
            </a:r>
            <a:r>
              <a:rPr lang="en-US" dirty="0">
                <a:hlinkClick r:id="rId2"/>
              </a:rPr>
              <a:t>http://dx.doi.org/10.1145/2743015</a:t>
            </a:r>
            <a:endParaRPr lang="en-US" dirty="0"/>
          </a:p>
          <a:p>
            <a:pPr marL="0" indent="0">
              <a:spcBef>
                <a:spcPts val="0"/>
              </a:spcBef>
              <a:buNone/>
            </a:pPr>
            <a:endParaRPr lang="en-US" dirty="0"/>
          </a:p>
          <a:p>
            <a:pPr marL="0" indent="0">
              <a:spcBef>
                <a:spcPts val="0"/>
              </a:spcBef>
              <a:buNone/>
            </a:pPr>
            <a:r>
              <a:rPr lang="en-US" dirty="0"/>
              <a:t>Enhancing Reproducibility for Computational Methods. Victoria </a:t>
            </a:r>
            <a:r>
              <a:rPr lang="en-US" dirty="0" err="1"/>
              <a:t>Stodden</a:t>
            </a:r>
            <a:r>
              <a:rPr lang="en-US" dirty="0"/>
              <a:t>, Marcia McNutt, David H. Bailey, </a:t>
            </a:r>
            <a:r>
              <a:rPr lang="en-US" dirty="0" err="1"/>
              <a:t>Ewa</a:t>
            </a:r>
            <a:r>
              <a:rPr lang="en-US" dirty="0"/>
              <a:t> </a:t>
            </a:r>
            <a:r>
              <a:rPr lang="en-US" dirty="0" err="1"/>
              <a:t>Deelman</a:t>
            </a:r>
            <a:r>
              <a:rPr lang="en-US" dirty="0"/>
              <a:t>, Yolanda Gil, Brooks Hanson, Michael A. Heroux, John P.A. Ioannidis, Michela </a:t>
            </a:r>
            <a:r>
              <a:rPr lang="en-US" dirty="0" err="1"/>
              <a:t>Taufer</a:t>
            </a:r>
            <a:r>
              <a:rPr lang="en-US" dirty="0"/>
              <a:t> Science (09 Dec 2016), pp. 1240-1241</a:t>
            </a:r>
            <a:endParaRPr lang="en-US" sz="1600" dirty="0"/>
          </a:p>
        </p:txBody>
      </p:sp>
    </p:spTree>
    <p:extLst>
      <p:ext uri="{BB962C8B-B14F-4D97-AF65-F5344CB8AC3E}">
        <p14:creationId xmlns:p14="http://schemas.microsoft.com/office/powerpoint/2010/main" val="1932176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1113288"/>
          <a:ext cx="11127467" cy="391668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1:00pm-1:05pm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1:05pm-1:30pm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1:30pm-2:00pm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 and Useful GitHub Tools</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2:00pm-2:30pm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Improving Reproducibility through Better Software Practices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David E. Bernholdt, ORNL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dirty="0">
                          <a:effectLst/>
                        </a:rPr>
                        <a:t>2:30pm-2:45pm</a:t>
                      </a:r>
                    </a:p>
                  </a:txBody>
                  <a:tcPr marL="63500" marR="63500" marT="63500" marB="63500"/>
                </a:tc>
                <a:tc>
                  <a:txBody>
                    <a:bodyPr/>
                    <a:lstStyle/>
                    <a:p>
                      <a:pPr>
                        <a:lnSpc>
                          <a:spcPct val="100000"/>
                        </a:lnSpc>
                      </a:pPr>
                      <a:endParaRPr lang="en-US" sz="1600" i="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Q&amp;A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All</a:t>
                      </a: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1" u="none" strike="noStrike" dirty="0">
                          <a:solidFill>
                            <a:srgbClr val="266093"/>
                          </a:solidFill>
                          <a:effectLst/>
                          <a:latin typeface="Arial" panose="020B0604020202020204" pitchFamily="34" charset="0"/>
                        </a:rPr>
                        <a:t>2:45pm-3:30pm</a:t>
                      </a:r>
                      <a:endParaRPr lang="en-US" sz="3600" dirty="0">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b="0" i="1" u="none" strike="noStrike" kern="1200" dirty="0">
                          <a:solidFill>
                            <a:schemeClr val="tx2"/>
                          </a:solidFill>
                          <a:effectLst/>
                          <a:latin typeface="+mn-lt"/>
                          <a:ea typeface="+mn-ea"/>
                          <a:cs typeface="+mn-cs"/>
                        </a:rPr>
                        <a:t>Break</a:t>
                      </a:r>
                      <a:endParaRPr lang="en-US" sz="1600" i="1" dirty="0">
                        <a:solidFill>
                          <a:schemeClr val="tx2"/>
                        </a:solidFill>
                      </a:endParaRP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3:30pm-4:15pm</a:t>
                      </a:r>
                      <a:endParaRPr lang="en-US" sz="3600" dirty="0">
                        <a:effectLst/>
                      </a:endParaRPr>
                    </a:p>
                  </a:txBody>
                  <a:tcPr marL="63500" marR="63500" marT="63500" marB="63500"/>
                </a:tc>
                <a:tc>
                  <a:txBody>
                    <a:bodyPr/>
                    <a:lstStyle/>
                    <a:p>
                      <a:pPr>
                        <a:lnSpc>
                          <a:spcPct val="100000"/>
                        </a:lnSpc>
                      </a:pPr>
                      <a:r>
                        <a:rPr lang="en-US" sz="1600" i="0" dirty="0"/>
                        <a:t>04</a:t>
                      </a:r>
                    </a:p>
                  </a:txBody>
                  <a:tcPr/>
                </a:tc>
                <a:tc>
                  <a:txBody>
                    <a:bodyPr/>
                    <a:lstStyle/>
                    <a:p>
                      <a:pPr>
                        <a:lnSpc>
                          <a:spcPct val="100000"/>
                        </a:lnSpc>
                      </a:pPr>
                      <a:r>
                        <a:rPr lang="en-US" sz="1600" i="0" dirty="0"/>
                        <a:t>Software Design and Testing</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4:14pm-4:45pm</a:t>
                      </a:r>
                      <a:endParaRPr lang="en-US" sz="3600" dirty="0">
                        <a:effectLst/>
                      </a:endParaRPr>
                    </a:p>
                  </a:txBody>
                  <a:tcPr marL="63500" marR="63500" marT="63500" marB="63500"/>
                </a:tc>
                <a:tc>
                  <a:txBody>
                    <a:bodyPr/>
                    <a:lstStyle/>
                    <a:p>
                      <a:pPr>
                        <a:lnSpc>
                          <a:spcPct val="100000"/>
                        </a:lnSpc>
                      </a:pPr>
                      <a:r>
                        <a:rPr lang="en-US" sz="1600" i="0" dirty="0"/>
                        <a:t>05</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4:45pm-5:00pm</a:t>
                      </a:r>
                    </a:p>
                  </a:txBody>
                  <a:tcPr marL="63500" marR="63500" marT="63500" marB="63500"/>
                </a:tc>
                <a:tc>
                  <a:txBody>
                    <a:bodyPr/>
                    <a:lstStyle/>
                    <a:p>
                      <a:pPr>
                        <a:lnSpc>
                          <a:spcPct val="100000"/>
                        </a:lnSpc>
                      </a:pPr>
                      <a:endParaRPr lang="en-US" sz="1600" i="0" dirty="0"/>
                    </a:p>
                  </a:txBody>
                  <a:tcPr/>
                </a:tc>
                <a:tc>
                  <a:txBody>
                    <a:bodyPr/>
                    <a:lstStyle/>
                    <a:p>
                      <a:pPr>
                        <a:lnSpc>
                          <a:spcPct val="100000"/>
                        </a:lnSpc>
                      </a:pPr>
                      <a:r>
                        <a:rPr lang="en-US" sz="1600" i="0" dirty="0"/>
                        <a:t>Q&amp;A</a:t>
                      </a:r>
                    </a:p>
                  </a:txBody>
                  <a:tcPr/>
                </a:tc>
                <a:tc>
                  <a:txBody>
                    <a:bodyPr/>
                    <a:lstStyle/>
                    <a:p>
                      <a:pPr>
                        <a:lnSpc>
                          <a:spcPct val="100000"/>
                        </a:lnSpc>
                      </a:pPr>
                      <a:r>
                        <a:rPr lang="en-US" sz="1600" dirty="0"/>
                        <a:t>All</a:t>
                      </a:r>
                    </a:p>
                  </a:txBody>
                  <a:tcPr/>
                </a:tc>
                <a:extLst>
                  <a:ext uri="{0D108BD9-81ED-4DB2-BD59-A6C34878D82A}">
                    <a16:rowId xmlns:a16="http://schemas.microsoft.com/office/drawing/2014/main" val="387858574"/>
                  </a:ext>
                </a:extLst>
              </a:tr>
            </a:tbl>
          </a:graphicData>
        </a:graphic>
      </p:graphicFrame>
      <p:grpSp>
        <p:nvGrpSpPr>
          <p:cNvPr id="5" name="Group 4">
            <a:extLst>
              <a:ext uri="{FF2B5EF4-FFF2-40B4-BE49-F238E27FC236}">
                <a16:creationId xmlns:a16="http://schemas.microsoft.com/office/drawing/2014/main" id="{D8E9D2D2-B55B-4D73-A628-FC9C6E4D4517}"/>
              </a:ext>
            </a:extLst>
          </p:cNvPr>
          <p:cNvGrpSpPr/>
          <p:nvPr/>
        </p:nvGrpSpPr>
        <p:grpSpPr>
          <a:xfrm>
            <a:off x="79513" y="2970498"/>
            <a:ext cx="12029799" cy="390939"/>
            <a:chOff x="79513" y="1653208"/>
            <a:chExt cx="12029799" cy="390939"/>
          </a:xfrm>
        </p:grpSpPr>
        <p:cxnSp>
          <p:nvCxnSpPr>
            <p:cNvPr id="6" name="Straight Connector 5">
              <a:extLst>
                <a:ext uri="{FF2B5EF4-FFF2-40B4-BE49-F238E27FC236}">
                  <a16:creationId xmlns:a16="http://schemas.microsoft.com/office/drawing/2014/main" id="{F34B683D-F264-4470-869A-1ACC705951A9}"/>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EFC9DFE5-7BF6-432E-A340-A7D13A8AB6B6}"/>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Arrow: Right 8">
              <a:extLst>
                <a:ext uri="{FF2B5EF4-FFF2-40B4-BE49-F238E27FC236}">
                  <a16:creationId xmlns:a16="http://schemas.microsoft.com/office/drawing/2014/main" id="{6DAA1DE1-EFB0-4C3A-8050-62347824244B}"/>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Tree>
    <p:extLst>
      <p:ext uri="{BB962C8B-B14F-4D97-AF65-F5344CB8AC3E}">
        <p14:creationId xmlns:p14="http://schemas.microsoft.com/office/powerpoint/2010/main" val="1443361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31E1-7739-4580-B75D-35E695F8F7D8}"/>
              </a:ext>
            </a:extLst>
          </p:cNvPr>
          <p:cNvSpPr>
            <a:spLocks noGrp="1"/>
          </p:cNvSpPr>
          <p:nvPr>
            <p:ph type="title"/>
          </p:nvPr>
        </p:nvSpPr>
        <p:spPr/>
        <p:txBody>
          <a:bodyPr/>
          <a:lstStyle/>
          <a:p>
            <a:r>
              <a:rPr lang="en-US" dirty="0"/>
              <a:t>Reproducible vs Replicable: A Special Note</a:t>
            </a:r>
          </a:p>
        </p:txBody>
      </p:sp>
      <p:sp>
        <p:nvSpPr>
          <p:cNvPr id="3" name="Content Placeholder 2">
            <a:extLst>
              <a:ext uri="{FF2B5EF4-FFF2-40B4-BE49-F238E27FC236}">
                <a16:creationId xmlns:a16="http://schemas.microsoft.com/office/drawing/2014/main" id="{44DFB262-D6EA-4699-8361-F6C29620B89C}"/>
              </a:ext>
            </a:extLst>
          </p:cNvPr>
          <p:cNvSpPr>
            <a:spLocks noGrp="1"/>
          </p:cNvSpPr>
          <p:nvPr>
            <p:ph sz="half" idx="2"/>
          </p:nvPr>
        </p:nvSpPr>
        <p:spPr>
          <a:xfrm>
            <a:off x="457200" y="1464040"/>
            <a:ext cx="5588582" cy="3373229"/>
          </a:xfrm>
        </p:spPr>
        <p:txBody>
          <a:bodyPr/>
          <a:lstStyle/>
          <a:p>
            <a:r>
              <a:rPr lang="en-US" dirty="0"/>
              <a:t>Historically different communities have defined these two differently</a:t>
            </a:r>
          </a:p>
          <a:p>
            <a:r>
              <a:rPr lang="en-US" dirty="0"/>
              <a:t>With the increased focus, there has also been an effort to unify the language</a:t>
            </a:r>
          </a:p>
          <a:p>
            <a:r>
              <a:rPr lang="en-US" dirty="0"/>
              <a:t>Consensus around the definitions of </a:t>
            </a:r>
            <a:r>
              <a:rPr lang="en-US" dirty="0" err="1"/>
              <a:t>Claerbout</a:t>
            </a:r>
            <a:r>
              <a:rPr lang="en-US" dirty="0"/>
              <a:t>, et al.</a:t>
            </a:r>
          </a:p>
          <a:p>
            <a:pPr lvl="1"/>
            <a:r>
              <a:rPr lang="en-US" dirty="0"/>
              <a:t>Others are in the process of switching their terminology to match, i.e., ACM</a:t>
            </a:r>
          </a:p>
          <a:p>
            <a:pPr>
              <a:spcBef>
                <a:spcPts val="2400"/>
              </a:spcBef>
            </a:pPr>
            <a:r>
              <a:rPr lang="en-US" b="1" u="sng" dirty="0"/>
              <a:t>Reproducible</a:t>
            </a:r>
            <a:r>
              <a:rPr lang="en-US" dirty="0"/>
              <a:t>: Another team is able to obtain the same result using the authors’ experimental environment</a:t>
            </a:r>
          </a:p>
          <a:p>
            <a:r>
              <a:rPr lang="en-US" b="1" u="sng" dirty="0"/>
              <a:t>Replicable</a:t>
            </a:r>
            <a:r>
              <a:rPr lang="en-US" dirty="0"/>
              <a:t>: Another team is able to obtain consistent results using a different experimental environment</a:t>
            </a:r>
          </a:p>
        </p:txBody>
      </p:sp>
      <p:pic>
        <p:nvPicPr>
          <p:cNvPr id="8" name="Content Placeholder 5">
            <a:extLst>
              <a:ext uri="{FF2B5EF4-FFF2-40B4-BE49-F238E27FC236}">
                <a16:creationId xmlns:a16="http://schemas.microsoft.com/office/drawing/2014/main" id="{408CDC59-2EF3-4A9A-A5C2-D3F009B8440F}"/>
              </a:ext>
            </a:extLst>
          </p:cNvPr>
          <p:cNvPicPr>
            <a:picLocks noChangeAspect="1"/>
          </p:cNvPicPr>
          <p:nvPr/>
        </p:nvPicPr>
        <p:blipFill rotWithShape="1">
          <a:blip r:embed="rId2">
            <a:extLst>
              <a:ext uri="{28A0092B-C50C-407E-A947-70E740481C1C}">
                <a14:useLocalDpi xmlns:a14="http://schemas.microsoft.com/office/drawing/2010/main" val="0"/>
              </a:ext>
            </a:extLst>
          </a:blip>
          <a:srcRect t="3929" b="39987"/>
          <a:stretch/>
        </p:blipFill>
        <p:spPr bwMode="auto">
          <a:xfrm>
            <a:off x="6320982" y="961550"/>
            <a:ext cx="4112322" cy="2984738"/>
          </a:xfrm>
          <a:prstGeom prst="rect">
            <a:avLst/>
          </a:prstGeom>
          <a:noFill/>
          <a:ln w="19050">
            <a:solidFill>
              <a:schemeClr val="tx2">
                <a:lumMod val="60000"/>
                <a:lumOff val="40000"/>
              </a:schemeClr>
            </a:solidFill>
            <a:miter lim="800000"/>
            <a:headEnd/>
            <a:tailEnd/>
          </a:ln>
        </p:spPr>
      </p:pic>
      <p:pic>
        <p:nvPicPr>
          <p:cNvPr id="1026" name="Picture 2">
            <a:extLst>
              <a:ext uri="{FF2B5EF4-FFF2-40B4-BE49-F238E27FC236}">
                <a16:creationId xmlns:a16="http://schemas.microsoft.com/office/drawing/2014/main" id="{16C4CA97-B2C5-4DB8-A6A0-E8A153578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79" y="2893217"/>
            <a:ext cx="2143126" cy="32146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5304E8D-8035-47E2-8E22-FCBE65C46D91}"/>
              </a:ext>
            </a:extLst>
          </p:cNvPr>
          <p:cNvSpPr/>
          <p:nvPr/>
        </p:nvSpPr>
        <p:spPr>
          <a:xfrm>
            <a:off x="6098385" y="5163661"/>
            <a:ext cx="3759994" cy="923330"/>
          </a:xfrm>
          <a:prstGeom prst="rect">
            <a:avLst/>
          </a:prstGeom>
        </p:spPr>
        <p:txBody>
          <a:bodyPr wrap="square">
            <a:spAutoFit/>
          </a:bodyPr>
          <a:lstStyle/>
          <a:p>
            <a:r>
              <a:rPr lang="en-US" u="sng" dirty="0">
                <a:solidFill>
                  <a:srgbClr val="0563C1"/>
                </a:solidFill>
                <a:latin typeface="+mn-lt"/>
                <a:ea typeface="Times New Roman" panose="02020603050405020304" pitchFamily="18" charset="0"/>
                <a:hlinkClick r:id="rId4"/>
              </a:rPr>
              <a:t>https://www.nap.edu/catalog/25303/reproducibility-and-replicability-in-science</a:t>
            </a:r>
            <a:endParaRPr lang="en-US" dirty="0">
              <a:latin typeface="+mn-lt"/>
            </a:endParaRPr>
          </a:p>
        </p:txBody>
      </p:sp>
      <p:sp>
        <p:nvSpPr>
          <p:cNvPr id="10" name="Rectangle 9">
            <a:extLst>
              <a:ext uri="{FF2B5EF4-FFF2-40B4-BE49-F238E27FC236}">
                <a16:creationId xmlns:a16="http://schemas.microsoft.com/office/drawing/2014/main" id="{257BAB2F-0E70-4BDE-BDC0-2BF8B91F881F}"/>
              </a:ext>
            </a:extLst>
          </p:cNvPr>
          <p:cNvSpPr/>
          <p:nvPr/>
        </p:nvSpPr>
        <p:spPr>
          <a:xfrm>
            <a:off x="6215063" y="3946288"/>
            <a:ext cx="3250406" cy="923330"/>
          </a:xfrm>
          <a:prstGeom prst="rect">
            <a:avLst/>
          </a:prstGeom>
        </p:spPr>
        <p:txBody>
          <a:bodyPr wrap="square">
            <a:spAutoFit/>
          </a:bodyPr>
          <a:lstStyle/>
          <a:p>
            <a:r>
              <a:rPr lang="en-US" dirty="0">
                <a:hlinkClick r:id="rId5"/>
              </a:rPr>
              <a:t>https://cfwebprod.sandia.gov/cfdocs/CompResearch/docs/SAND2018-11186.pdf</a:t>
            </a:r>
            <a:endParaRPr lang="en-US" dirty="0"/>
          </a:p>
        </p:txBody>
      </p:sp>
    </p:spTree>
    <p:extLst>
      <p:ext uri="{BB962C8B-B14F-4D97-AF65-F5344CB8AC3E}">
        <p14:creationId xmlns:p14="http://schemas.microsoft.com/office/powerpoint/2010/main" val="314345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3C111-4821-459B-9750-5E5C4D6E7893}"/>
              </a:ext>
            </a:extLst>
          </p:cNvPr>
          <p:cNvSpPr>
            <a:spLocks noGrp="1"/>
          </p:cNvSpPr>
          <p:nvPr>
            <p:ph type="title"/>
          </p:nvPr>
        </p:nvSpPr>
        <p:spPr/>
        <p:txBody>
          <a:bodyPr/>
          <a:lstStyle/>
          <a:p>
            <a:r>
              <a:rPr lang="en-US" dirty="0"/>
              <a:t>Why Reproducibility is Important</a:t>
            </a:r>
          </a:p>
        </p:txBody>
      </p:sp>
    </p:spTree>
    <p:extLst>
      <p:ext uri="{BB962C8B-B14F-4D97-AF65-F5344CB8AC3E}">
        <p14:creationId xmlns:p14="http://schemas.microsoft.com/office/powerpoint/2010/main" val="113476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18524"/>
          <a:stretch/>
        </p:blipFill>
        <p:spPr>
          <a:xfrm>
            <a:off x="1295882" y="-4175"/>
            <a:ext cx="5568942" cy="5849163"/>
          </a:xfrm>
          <a:effectLst>
            <a:softEdge rad="50800"/>
          </a:effectLst>
        </p:spPr>
      </p:pic>
      <p:sp>
        <p:nvSpPr>
          <p:cNvPr id="2" name="Title 1"/>
          <p:cNvSpPr>
            <a:spLocks noGrp="1"/>
          </p:cNvSpPr>
          <p:nvPr>
            <p:ph type="title"/>
          </p:nvPr>
        </p:nvSpPr>
        <p:spPr>
          <a:xfrm>
            <a:off x="7564582" y="146694"/>
            <a:ext cx="3318530" cy="1348061"/>
          </a:xfrm>
        </p:spPr>
        <p:txBody>
          <a:bodyPr/>
          <a:lstStyle/>
          <a:p>
            <a:pPr algn="l"/>
            <a:r>
              <a:rPr lang="en-US" b="0" dirty="0"/>
              <a:t>Transparency &amp; Reproducibility</a:t>
            </a:r>
            <a:endParaRPr lang="en-US" sz="1600" b="0" dirty="0"/>
          </a:p>
        </p:txBody>
      </p:sp>
      <p:sp>
        <p:nvSpPr>
          <p:cNvPr id="5" name="Content Placeholder 2"/>
          <p:cNvSpPr txBox="1">
            <a:spLocks/>
          </p:cNvSpPr>
          <p:nvPr/>
        </p:nvSpPr>
        <p:spPr bwMode="auto">
          <a:xfrm>
            <a:off x="6864824" y="1494755"/>
            <a:ext cx="5063318" cy="3334171"/>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r>
              <a:rPr lang="en-US" b="0" kern="0" dirty="0"/>
              <a:t>NY Times highlights “problems”.</a:t>
            </a:r>
          </a:p>
          <a:p>
            <a:r>
              <a:rPr lang="en-US" b="0" kern="0" dirty="0"/>
              <a:t>Only one of many cited examples.</a:t>
            </a:r>
          </a:p>
          <a:p>
            <a:r>
              <a:rPr lang="en-US" b="0" kern="0" dirty="0"/>
              <a:t>Computational science </a:t>
            </a:r>
            <a:r>
              <a:rPr lang="en-US" i="1" kern="0" dirty="0"/>
              <a:t>had</a:t>
            </a:r>
            <a:r>
              <a:rPr lang="en-US" b="0" kern="0" dirty="0"/>
              <a:t> been spared this “spotlight”.</a:t>
            </a:r>
          </a:p>
          <a:p>
            <a:endParaRPr lang="en-US" b="0" kern="0" dirty="0"/>
          </a:p>
          <a:p>
            <a:pPr marL="171450" indent="0">
              <a:buNone/>
            </a:pPr>
            <a:endParaRPr lang="en-US" b="0" kern="0" dirty="0"/>
          </a:p>
        </p:txBody>
      </p:sp>
      <p:sp>
        <p:nvSpPr>
          <p:cNvPr id="8" name="TextBox 7"/>
          <p:cNvSpPr txBox="1"/>
          <p:nvPr/>
        </p:nvSpPr>
        <p:spPr>
          <a:xfrm>
            <a:off x="488780" y="5811690"/>
            <a:ext cx="8048550" cy="276999"/>
          </a:xfrm>
          <a:prstGeom prst="rect">
            <a:avLst/>
          </a:prstGeom>
          <a:noFill/>
        </p:spPr>
        <p:txBody>
          <a:bodyPr wrap="none" rtlCol="0">
            <a:spAutoFit/>
          </a:bodyPr>
          <a:lstStyle/>
          <a:p>
            <a:r>
              <a:rPr lang="en-US" sz="1200" dirty="0">
                <a:hlinkClick r:id="rId3"/>
              </a:rPr>
              <a:t>http://www.nytimes.com/2015/08/28/science/many-social-science-findings-not-as-strong-as-claimed-study-says.html</a:t>
            </a:r>
            <a:r>
              <a:rPr lang="en-US" sz="1200" dirty="0"/>
              <a:t> </a:t>
            </a:r>
          </a:p>
        </p:txBody>
      </p:sp>
    </p:spTree>
    <p:extLst>
      <p:ext uri="{BB962C8B-B14F-4D97-AF65-F5344CB8AC3E}">
        <p14:creationId xmlns:p14="http://schemas.microsoft.com/office/powerpoint/2010/main" val="3549672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894382"/>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971783"/>
            <a:ext cx="8892540" cy="4925350"/>
          </a:xfrm>
        </p:spPr>
        <p:txBody>
          <a:bodyPr/>
          <a:lstStyle/>
          <a:p>
            <a:r>
              <a:rPr lang="en-US" dirty="0"/>
              <a:t>Behavior of pure water just above homogeneous </a:t>
            </a:r>
            <a:br>
              <a:rPr lang="en-US" dirty="0"/>
            </a:br>
            <a:r>
              <a:rPr lang="en-US" dirty="0"/>
              <a:t>nucleation temperature (~ - 40 C/F).</a:t>
            </a:r>
          </a:p>
          <a:p>
            <a:r>
              <a:rPr lang="en-US" dirty="0" err="1"/>
              <a:t>Debenedetti</a:t>
            </a:r>
            <a:r>
              <a:rPr lang="en-US" dirty="0"/>
              <a:t>/Princeton (2009): </a:t>
            </a:r>
          </a:p>
          <a:p>
            <a:pPr lvl="1"/>
            <a:r>
              <a:rPr lang="en-US" dirty="0"/>
              <a:t>2 possible phases: High or low density.</a:t>
            </a:r>
          </a:p>
          <a:p>
            <a:r>
              <a:rPr lang="en-US" dirty="0"/>
              <a:t>Chandler/Berkeley (2011):</a:t>
            </a:r>
          </a:p>
          <a:p>
            <a:pPr lvl="1"/>
            <a:r>
              <a:rPr lang="en-US" dirty="0"/>
              <a:t>Only 1 phase: High density.</a:t>
            </a:r>
          </a:p>
          <a:p>
            <a:r>
              <a:rPr lang="en-US" dirty="0"/>
              <a:t>No sharing of details across teams until 2016:</a:t>
            </a:r>
          </a:p>
          <a:p>
            <a:pPr lvl="1"/>
            <a:r>
              <a:rPr lang="en-US" dirty="0"/>
              <a:t>Chandler in Nature: “LAMMPS codes used in refs 5 and 12 are standard and documented, with scripts freely available upon request.”</a:t>
            </a:r>
          </a:p>
          <a:p>
            <a:pPr lvl="1"/>
            <a:r>
              <a:rPr lang="en-US" dirty="0" err="1"/>
              <a:t>Debenedetti</a:t>
            </a:r>
            <a:r>
              <a:rPr lang="en-US" dirty="0"/>
              <a:t> with colleague Palmer: ”Send us your code.”</a:t>
            </a:r>
          </a:p>
          <a:p>
            <a:pPr lvl="1"/>
            <a:r>
              <a:rPr lang="en-US" dirty="0"/>
              <a:t>Received code after requests and appeal to Nature.</a:t>
            </a:r>
          </a:p>
        </p:txBody>
      </p:sp>
      <p:sp>
        <p:nvSpPr>
          <p:cNvPr id="6" name="TextBox 5">
            <a:extLst>
              <a:ext uri="{FF2B5EF4-FFF2-40B4-BE49-F238E27FC236}">
                <a16:creationId xmlns:a16="http://schemas.microsoft.com/office/drawing/2014/main" id="{0A0FC68F-BC90-A842-8D5A-13FF45EC2E35}"/>
              </a:ext>
            </a:extLst>
          </p:cNvPr>
          <p:cNvSpPr txBox="1"/>
          <p:nvPr/>
        </p:nvSpPr>
        <p:spPr>
          <a:xfrm>
            <a:off x="6274912" y="3076381"/>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259003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2E2970-04FE-9A43-943D-64A248A580A9}"/>
              </a:ext>
            </a:extLst>
          </p:cNvPr>
          <p:cNvPicPr>
            <a:picLocks noChangeAspect="1"/>
          </p:cNvPicPr>
          <p:nvPr/>
        </p:nvPicPr>
        <p:blipFill rotWithShape="1">
          <a:blip r:embed="rId2">
            <a:extLst>
              <a:ext uri="{28A0092B-C50C-407E-A947-70E740481C1C}">
                <a14:useLocalDpi xmlns:a14="http://schemas.microsoft.com/office/drawing/2010/main" val="0"/>
              </a:ext>
            </a:extLst>
          </a:blip>
          <a:srcRect t="15740" b="34631"/>
          <a:stretch/>
        </p:blipFill>
        <p:spPr>
          <a:xfrm rot="1622698">
            <a:off x="7977171" y="948974"/>
            <a:ext cx="6196754" cy="3979963"/>
          </a:xfrm>
          <a:prstGeom prst="rect">
            <a:avLst/>
          </a:prstGeom>
        </p:spPr>
      </p:pic>
      <p:sp>
        <p:nvSpPr>
          <p:cNvPr id="2" name="Title 1">
            <a:extLst>
              <a:ext uri="{FF2B5EF4-FFF2-40B4-BE49-F238E27FC236}">
                <a16:creationId xmlns:a16="http://schemas.microsoft.com/office/drawing/2014/main" id="{4CF30BA1-5721-CF44-B0BA-F2632FB471D8}"/>
              </a:ext>
            </a:extLst>
          </p:cNvPr>
          <p:cNvSpPr>
            <a:spLocks noGrp="1"/>
          </p:cNvSpPr>
          <p:nvPr>
            <p:ph type="title"/>
          </p:nvPr>
        </p:nvSpPr>
        <p:spPr>
          <a:xfrm>
            <a:off x="175516" y="77963"/>
            <a:ext cx="11372473" cy="510909"/>
          </a:xfrm>
        </p:spPr>
        <p:txBody>
          <a:bodyPr/>
          <a:lstStyle/>
          <a:p>
            <a:r>
              <a:rPr lang="en-US" dirty="0"/>
              <a:t>Computational Science Example</a:t>
            </a:r>
          </a:p>
        </p:txBody>
      </p:sp>
      <p:sp>
        <p:nvSpPr>
          <p:cNvPr id="3" name="Content Placeholder 2">
            <a:extLst>
              <a:ext uri="{FF2B5EF4-FFF2-40B4-BE49-F238E27FC236}">
                <a16:creationId xmlns:a16="http://schemas.microsoft.com/office/drawing/2014/main" id="{499DB19D-9B1F-6E44-ACD9-2801E429A18F}"/>
              </a:ext>
            </a:extLst>
          </p:cNvPr>
          <p:cNvSpPr>
            <a:spLocks noGrp="1"/>
          </p:cNvSpPr>
          <p:nvPr>
            <p:ph idx="1"/>
          </p:nvPr>
        </p:nvSpPr>
        <p:spPr>
          <a:xfrm>
            <a:off x="365760" y="737868"/>
            <a:ext cx="8282940" cy="4925350"/>
          </a:xfrm>
        </p:spPr>
        <p:txBody>
          <a:bodyPr/>
          <a:lstStyle/>
          <a:p>
            <a:r>
              <a:rPr lang="en-US" dirty="0"/>
              <a:t>Palmer located bug/feature in Berkeley code.</a:t>
            </a:r>
          </a:p>
          <a:p>
            <a:r>
              <a:rPr lang="en-US" dirty="0"/>
              <a:t>Used to speed up LAMMPS execution.</a:t>
            </a:r>
          </a:p>
          <a:p>
            <a:r>
              <a:rPr lang="en-US" dirty="0"/>
              <a:t>Replaced with more standard approach.</a:t>
            </a:r>
          </a:p>
          <a:p>
            <a:r>
              <a:rPr lang="en-US" dirty="0"/>
              <a:t>Obtained result similar to </a:t>
            </a:r>
            <a:r>
              <a:rPr lang="en-US" dirty="0" err="1"/>
              <a:t>Debenedetti</a:t>
            </a:r>
            <a:r>
              <a:rPr lang="en-US" dirty="0"/>
              <a:t> 2009.</a:t>
            </a:r>
          </a:p>
          <a:p>
            <a:r>
              <a:rPr lang="en-US" dirty="0"/>
              <a:t>Resolution took 7 years.</a:t>
            </a:r>
          </a:p>
          <a:p>
            <a:endParaRPr lang="en-US" dirty="0"/>
          </a:p>
        </p:txBody>
      </p:sp>
      <p:sp>
        <p:nvSpPr>
          <p:cNvPr id="8" name="TextBox 7">
            <a:extLst>
              <a:ext uri="{FF2B5EF4-FFF2-40B4-BE49-F238E27FC236}">
                <a16:creationId xmlns:a16="http://schemas.microsoft.com/office/drawing/2014/main" id="{76422C0F-8A03-3D43-812C-792BF2675313}"/>
              </a:ext>
            </a:extLst>
          </p:cNvPr>
          <p:cNvSpPr txBox="1"/>
          <p:nvPr/>
        </p:nvSpPr>
        <p:spPr>
          <a:xfrm>
            <a:off x="365760" y="3804950"/>
            <a:ext cx="10770813" cy="20867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nSpc>
                <a:spcPct val="90000"/>
              </a:lnSpc>
            </a:pPr>
            <a:r>
              <a:rPr lang="en-US" sz="2400" i="1" dirty="0"/>
              <a:t>For Palmer, the ordeal exemplifies the importance of transparency in scientific research, an issue that has recently drawn heightened attention in the science community. “One of the real travesties,” he says, is that “there’s no way you could have reproduced [the Berkeley team’s] algorithm—the way they had implemented their code—from reading their paper.” Presumably, he adds, “if this had been disclosed, this saga might not have gone on for seven years.”</a:t>
            </a:r>
          </a:p>
        </p:txBody>
      </p:sp>
      <p:sp>
        <p:nvSpPr>
          <p:cNvPr id="7" name="TextBox 6">
            <a:extLst>
              <a:ext uri="{FF2B5EF4-FFF2-40B4-BE49-F238E27FC236}">
                <a16:creationId xmlns:a16="http://schemas.microsoft.com/office/drawing/2014/main" id="{0823C024-0158-2743-90B5-89677EEC41A7}"/>
              </a:ext>
            </a:extLst>
          </p:cNvPr>
          <p:cNvSpPr txBox="1"/>
          <p:nvPr/>
        </p:nvSpPr>
        <p:spPr>
          <a:xfrm>
            <a:off x="6274912" y="3141715"/>
            <a:ext cx="5548153" cy="2585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pPr>
            <a:r>
              <a:rPr lang="en-US" sz="1200" dirty="0"/>
              <a:t>Source: https://</a:t>
            </a:r>
            <a:r>
              <a:rPr lang="en-US" sz="1200" dirty="0" err="1"/>
              <a:t>physicstoday.scitation.org</a:t>
            </a:r>
            <a:r>
              <a:rPr lang="en-US" sz="1200" dirty="0"/>
              <a:t>/do/10.1063/PT.6.1.20180822a/full/</a:t>
            </a:r>
          </a:p>
        </p:txBody>
      </p:sp>
    </p:spTree>
    <p:extLst>
      <p:ext uri="{BB962C8B-B14F-4D97-AF65-F5344CB8AC3E}">
        <p14:creationId xmlns:p14="http://schemas.microsoft.com/office/powerpoint/2010/main" val="36099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924B-5B6D-0D48-84F3-4320D88EE221}"/>
              </a:ext>
            </a:extLst>
          </p:cNvPr>
          <p:cNvSpPr>
            <a:spLocks noGrp="1"/>
          </p:cNvSpPr>
          <p:nvPr>
            <p:ph type="title"/>
          </p:nvPr>
        </p:nvSpPr>
        <p:spPr/>
        <p:txBody>
          <a:bodyPr/>
          <a:lstStyle/>
          <a:p>
            <a:r>
              <a:rPr lang="en-US" dirty="0"/>
              <a:t>A Recent Example: Python Behaves Differently on Different Platforms</a:t>
            </a:r>
          </a:p>
        </p:txBody>
      </p:sp>
      <p:sp>
        <p:nvSpPr>
          <p:cNvPr id="3" name="Content Placeholder 2">
            <a:extLst>
              <a:ext uri="{FF2B5EF4-FFF2-40B4-BE49-F238E27FC236}">
                <a16:creationId xmlns:a16="http://schemas.microsoft.com/office/drawing/2014/main" id="{1E46A525-C218-8F40-A882-286AE2FD48FB}"/>
              </a:ext>
            </a:extLst>
          </p:cNvPr>
          <p:cNvSpPr>
            <a:spLocks noGrp="1"/>
          </p:cNvSpPr>
          <p:nvPr>
            <p:ph idx="1"/>
          </p:nvPr>
        </p:nvSpPr>
        <p:spPr/>
        <p:txBody>
          <a:bodyPr/>
          <a:lstStyle/>
          <a:p>
            <a:r>
              <a:rPr lang="en-US" dirty="0"/>
              <a:t>Scripts' use of Python's glob module</a:t>
            </a:r>
          </a:p>
          <a:p>
            <a:r>
              <a:rPr lang="en-US" dirty="0"/>
              <a:t>Generated different file lists in Linux and Mac Mojave</a:t>
            </a:r>
          </a:p>
          <a:p>
            <a:r>
              <a:rPr lang="en-US" dirty="0"/>
              <a:t>Casts doubt on results in</a:t>
            </a:r>
            <a:br>
              <a:rPr lang="en-US" dirty="0"/>
            </a:br>
            <a:r>
              <a:rPr lang="en-US" dirty="0"/>
              <a:t>150 papers.</a:t>
            </a:r>
          </a:p>
          <a:p>
            <a:r>
              <a:rPr lang="en-US" i="1" dirty="0"/>
              <a:t>Would a unit test have </a:t>
            </a:r>
            <a:br>
              <a:rPr lang="en-US" i="1" dirty="0"/>
            </a:br>
            <a:r>
              <a:rPr lang="en-US" i="1" dirty="0"/>
              <a:t>caught this?</a:t>
            </a:r>
          </a:p>
        </p:txBody>
      </p:sp>
      <p:pic>
        <p:nvPicPr>
          <p:cNvPr id="4" name="Picture 3">
            <a:extLst>
              <a:ext uri="{FF2B5EF4-FFF2-40B4-BE49-F238E27FC236}">
                <a16:creationId xmlns:a16="http://schemas.microsoft.com/office/drawing/2014/main" id="{4543096B-3C9B-B743-955D-3DFE4F956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41" y="2648608"/>
            <a:ext cx="7092541" cy="2822902"/>
          </a:xfrm>
          <a:prstGeom prst="rect">
            <a:avLst/>
          </a:prstGeom>
        </p:spPr>
      </p:pic>
      <p:sp>
        <p:nvSpPr>
          <p:cNvPr id="5" name="TextBox 4">
            <a:extLst>
              <a:ext uri="{FF2B5EF4-FFF2-40B4-BE49-F238E27FC236}">
                <a16:creationId xmlns:a16="http://schemas.microsoft.com/office/drawing/2014/main" id="{36CF2F71-DEDB-F441-8D41-E2C0586ABB9A}"/>
              </a:ext>
            </a:extLst>
          </p:cNvPr>
          <p:cNvSpPr txBox="1"/>
          <p:nvPr/>
        </p:nvSpPr>
        <p:spPr>
          <a:xfrm>
            <a:off x="620111" y="5752670"/>
            <a:ext cx="10332572" cy="378565"/>
          </a:xfrm>
          <a:prstGeom prst="rect">
            <a:avLst/>
          </a:prstGeom>
        </p:spPr>
        <p:style>
          <a:lnRef idx="2">
            <a:schemeClr val="dk1"/>
          </a:lnRef>
          <a:fillRef idx="1">
            <a:schemeClr val="lt1"/>
          </a:fillRef>
          <a:effectRef idx="0">
            <a:schemeClr val="dk1"/>
          </a:effectRef>
          <a:fontRef idx="minor">
            <a:schemeClr val="dk1"/>
          </a:fontRef>
        </p:style>
        <p:txBody>
          <a:bodyPr wrap="none" lIns="118872" tIns="91440" rIns="118872" bIns="91440" rtlCol="0" anchor="ctr" anchorCtr="0">
            <a:spAutoFit/>
          </a:bodyPr>
          <a:lstStyle/>
          <a:p>
            <a:pPr>
              <a:lnSpc>
                <a:spcPct val="90000"/>
              </a:lnSpc>
            </a:pPr>
            <a:r>
              <a:rPr lang="en-US" sz="1400" dirty="0"/>
              <a:t> https://</a:t>
            </a:r>
            <a:r>
              <a:rPr lang="en-US" sz="1400" dirty="0" err="1"/>
              <a:t>arstechnica.com</a:t>
            </a:r>
            <a:r>
              <a:rPr lang="en-US" sz="1400" dirty="0"/>
              <a:t>/information-technology/2019/10/chemists-discover-cross-platform-python-scripts-not-so-cross-platform/</a:t>
            </a:r>
          </a:p>
        </p:txBody>
      </p:sp>
    </p:spTree>
    <p:extLst>
      <p:ext uri="{BB962C8B-B14F-4D97-AF65-F5344CB8AC3E}">
        <p14:creationId xmlns:p14="http://schemas.microsoft.com/office/powerpoint/2010/main" val="205471555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2935</TotalTime>
  <Words>3128</Words>
  <Application>Microsoft Office PowerPoint</Application>
  <PresentationFormat>Custom</PresentationFormat>
  <Paragraphs>340</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Arial Black</vt:lpstr>
      <vt:lpstr>Calibri</vt:lpstr>
      <vt:lpstr>Presentations (Wide Screen)</vt:lpstr>
      <vt:lpstr>Improving Reproducibility Through Better Software Practices</vt:lpstr>
      <vt:lpstr>License, Citation and Acknowledgements</vt:lpstr>
      <vt:lpstr>Terminology</vt:lpstr>
      <vt:lpstr>Reproducible vs Replicable: A Special Note</vt:lpstr>
      <vt:lpstr>Why Reproducibility is Important</vt:lpstr>
      <vt:lpstr>Transparency &amp; Reproducibility</vt:lpstr>
      <vt:lpstr>Computational Science Example</vt:lpstr>
      <vt:lpstr>Computational Science Example</vt:lpstr>
      <vt:lpstr>A Recent Example: Python Behaves Differently on Different Platforms</vt:lpstr>
      <vt:lpstr>Research Software Used in Policymaking gets Scrutiny</vt:lpstr>
      <vt:lpstr>PowerPoint Presentation</vt:lpstr>
      <vt:lpstr>(Additional) Incentives for Paying Attention to Reproducibility</vt:lpstr>
      <vt:lpstr>Reproducibility and Supercomputing</vt:lpstr>
      <vt:lpstr> ACM TOMS Reproducible Computational Results (RCR)</vt:lpstr>
      <vt:lpstr>SC20 Transparency and  Reproducibility Initiative</vt:lpstr>
      <vt:lpstr>Coming to Your World Soon: Reproducibility Requirements</vt:lpstr>
      <vt:lpstr>Incentives Demand Investments, Enabled by Investments</vt:lpstr>
      <vt:lpstr>How to Improve Reproducibility</vt:lpstr>
      <vt:lpstr>Strategies that Don’t Improve Reproducibility</vt:lpstr>
      <vt:lpstr>Strategies for Improving Reproducibility During Development (1/3)</vt:lpstr>
      <vt:lpstr>Strategies for Improving Reproducibility During Development (2/3)</vt:lpstr>
      <vt:lpstr>Strategies for Improving Reproducibility During Development (3/3)</vt:lpstr>
      <vt:lpstr>Strategies for Improving Reproducibility After Development</vt:lpstr>
      <vt:lpstr>Digression – “Physics” (or Math)-Based Testing Strategies</vt:lpstr>
      <vt:lpstr>Digression – Design by Contract Programming</vt:lpstr>
      <vt:lpstr>Strategies for Improving Reproducibility During Experiments (1/3)</vt:lpstr>
      <vt:lpstr>Strategies for Improving Reproducibility During Experiments (2/3)</vt:lpstr>
      <vt:lpstr>Strategies for Improving Reproducibility During Experiments (3/3)</vt:lpstr>
      <vt:lpstr>Strategies for Improving Reproducibility After Experiments</vt:lpstr>
      <vt:lpstr>Summary</vt:lpstr>
      <vt:lpstr>Other resources</vt:lpstr>
      <vt:lpstr>Agenda</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643</cp:revision>
  <cp:lastPrinted>2017-11-02T18:35:01Z</cp:lastPrinted>
  <dcterms:created xsi:type="dcterms:W3CDTF">2018-11-06T17:28:56Z</dcterms:created>
  <dcterms:modified xsi:type="dcterms:W3CDTF">2020-07-20T15:11:54Z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